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75" r:id="rId15"/>
    <p:sldId id="270" r:id="rId16"/>
    <p:sldId id="268" r:id="rId17"/>
    <p:sldId id="269" r:id="rId18"/>
    <p:sldId id="271" r:id="rId19"/>
    <p:sldId id="272" r:id="rId20"/>
    <p:sldId id="273"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A50021"/>
    <a:srgbClr val="669900"/>
    <a:srgbClr val="0000FF"/>
    <a:srgbClr val="333399"/>
    <a:srgbClr val="003300"/>
    <a:srgbClr val="008000"/>
    <a:srgbClr val="0066CC"/>
    <a:srgbClr val="9900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F5496-6BC4-4240-82E0-BC11D229926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F5496-6BC4-4240-82E0-BC11D229926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F5496-6BC4-4240-82E0-BC11D229926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F5496-6BC4-4240-82E0-BC11D229926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F5496-6BC4-4240-82E0-BC11D229926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F5496-6BC4-4240-82E0-BC11D2299261}"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F5496-6BC4-4240-82E0-BC11D2299261}" type="datetimeFigureOut">
              <a:rPr lang="en-US" smtClean="0"/>
              <a:pPr/>
              <a:t>11/3/2009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F5496-6BC4-4240-82E0-BC11D2299261}" type="datetimeFigureOut">
              <a:rPr lang="en-US" smtClean="0"/>
              <a:pPr/>
              <a:t>11/3/2009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F5496-6BC4-4240-82E0-BC11D2299261}" type="datetimeFigureOut">
              <a:rPr lang="en-US" smtClean="0"/>
              <a:pPr/>
              <a:t>11/3/2009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F5496-6BC4-4240-82E0-BC11D2299261}"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F5496-6BC4-4240-82E0-BC11D2299261}"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A6B4-3375-469C-ADB3-BA723AAA63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F5496-6BC4-4240-82E0-BC11D2299261}" type="datetimeFigureOut">
              <a:rPr lang="en-US" smtClean="0"/>
              <a:pPr/>
              <a:t>11/3/2009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0A6B4-3375-469C-ADB3-BA723AAA63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thesituationist.files.wordpress.com/2008/06/mcdonalds-log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rPr>
              <a:t>NUMBER OF EMPLOYEES</a:t>
            </a:r>
            <a:endParaRPr lang="en-US" sz="5400" dirty="0">
              <a:solidFill>
                <a:srgbClr val="C00000"/>
              </a:solidFill>
            </a:endParaRPr>
          </a:p>
        </p:txBody>
      </p:sp>
      <p:sp>
        <p:nvSpPr>
          <p:cNvPr id="3" name="Content Placeholder 2"/>
          <p:cNvSpPr>
            <a:spLocks noGrp="1"/>
          </p:cNvSpPr>
          <p:nvPr>
            <p:ph idx="1"/>
          </p:nvPr>
        </p:nvSpPr>
        <p:spPr>
          <a:xfrm>
            <a:off x="609600" y="1600200"/>
            <a:ext cx="8229600" cy="4525963"/>
          </a:xfrm>
        </p:spPr>
        <p:txBody>
          <a:bodyPr>
            <a:normAutofit/>
          </a:bodyPr>
          <a:lstStyle/>
          <a:p>
            <a:pPr>
              <a:buNone/>
            </a:pPr>
            <a:r>
              <a:rPr lang="en-US" dirty="0" smtClean="0"/>
              <a:t>    </a:t>
            </a:r>
            <a:endParaRPr lang="en-US" b="1" dirty="0" smtClean="0"/>
          </a:p>
          <a:p>
            <a:pPr>
              <a:buNone/>
            </a:pPr>
            <a:r>
              <a:rPr lang="en-US" sz="4800" b="1" dirty="0" smtClean="0">
                <a:solidFill>
                  <a:srgbClr val="CC9900"/>
                </a:solidFill>
              </a:rPr>
              <a:t>        1.5 </a:t>
            </a:r>
            <a:r>
              <a:rPr lang="en-US" sz="4800" b="1" dirty="0">
                <a:solidFill>
                  <a:srgbClr val="CC9900"/>
                </a:solidFill>
              </a:rPr>
              <a:t>million worldwide </a:t>
            </a:r>
            <a:r>
              <a:rPr lang="en-US" sz="4800" b="1" dirty="0" smtClean="0">
                <a:solidFill>
                  <a:srgbClr val="CC9900"/>
                </a:solidFill>
              </a:rPr>
              <a:t>– </a:t>
            </a:r>
          </a:p>
          <a:p>
            <a:pPr>
              <a:buNone/>
            </a:pPr>
            <a:r>
              <a:rPr lang="en-US" sz="4800" b="1" dirty="0" smtClean="0">
                <a:solidFill>
                  <a:srgbClr val="CC9900"/>
                </a:solidFill>
              </a:rPr>
              <a:t>    (</a:t>
            </a:r>
            <a:r>
              <a:rPr lang="en-US" sz="4800" b="1" dirty="0">
                <a:solidFill>
                  <a:srgbClr val="CC9900"/>
                </a:solidFill>
              </a:rPr>
              <a:t>398,000 company </a:t>
            </a:r>
            <a:r>
              <a:rPr lang="en-US" sz="4800" b="1" dirty="0" smtClean="0">
                <a:solidFill>
                  <a:srgbClr val="CC9900"/>
                </a:solidFill>
              </a:rPr>
              <a:t>staff,1.1 </a:t>
            </a:r>
          </a:p>
          <a:p>
            <a:pPr>
              <a:buNone/>
            </a:pPr>
            <a:r>
              <a:rPr lang="en-US" sz="4800" b="1" dirty="0" smtClean="0">
                <a:solidFill>
                  <a:srgbClr val="CC9900"/>
                </a:solidFill>
              </a:rPr>
              <a:t>        million </a:t>
            </a:r>
            <a:r>
              <a:rPr lang="en-US" sz="4800" b="1" dirty="0">
                <a:solidFill>
                  <a:srgbClr val="CC9900"/>
                </a:solidFill>
              </a:rPr>
              <a:t>franchisee staff)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solidFill>
                  <a:srgbClr val="FF0000"/>
                </a:solidFill>
              </a:rPr>
              <a:t>COMPETITIVE ADVANTAGE</a:t>
            </a:r>
            <a:endParaRPr lang="en-US" sz="5400" b="1" dirty="0">
              <a:solidFill>
                <a:srgbClr val="FF0000"/>
              </a:solidFill>
            </a:endParaRPr>
          </a:p>
        </p:txBody>
      </p:sp>
      <p:sp>
        <p:nvSpPr>
          <p:cNvPr id="3" name="Content Placeholder 2"/>
          <p:cNvSpPr>
            <a:spLocks noGrp="1"/>
          </p:cNvSpPr>
          <p:nvPr>
            <p:ph idx="1"/>
          </p:nvPr>
        </p:nvSpPr>
        <p:spPr>
          <a:xfrm>
            <a:off x="0" y="1219200"/>
            <a:ext cx="9144000" cy="5638800"/>
          </a:xfrm>
        </p:spPr>
        <p:txBody>
          <a:bodyPr>
            <a:normAutofit/>
          </a:bodyPr>
          <a:lstStyle/>
          <a:p>
            <a:r>
              <a:rPr lang="en-US" b="1" dirty="0">
                <a:solidFill>
                  <a:srgbClr val="0066CC"/>
                </a:solidFill>
              </a:rPr>
              <a:t>McDonald’s success lies in its utilization of technology, </a:t>
            </a:r>
            <a:r>
              <a:rPr lang="en-US" b="1" dirty="0" err="1">
                <a:solidFill>
                  <a:srgbClr val="0066CC"/>
                </a:solidFill>
              </a:rPr>
              <a:t>routinization</a:t>
            </a:r>
            <a:r>
              <a:rPr lang="en-US" b="1" dirty="0">
                <a:solidFill>
                  <a:srgbClr val="0066CC"/>
                </a:solidFill>
              </a:rPr>
              <a:t> of work, and general deskilling of </a:t>
            </a:r>
            <a:r>
              <a:rPr lang="en-US" b="1" dirty="0" smtClean="0">
                <a:solidFill>
                  <a:srgbClr val="0066CC"/>
                </a:solidFill>
              </a:rPr>
              <a:t>labor</a:t>
            </a:r>
          </a:p>
          <a:p>
            <a:endParaRPr lang="en-US" b="1" dirty="0" smtClean="0">
              <a:solidFill>
                <a:srgbClr val="0066CC"/>
              </a:solidFill>
            </a:endParaRPr>
          </a:p>
          <a:p>
            <a:r>
              <a:rPr lang="en-US" b="1" dirty="0">
                <a:solidFill>
                  <a:srgbClr val="0066CC"/>
                </a:solidFill>
              </a:rPr>
              <a:t>McDonald’s bases its worker control and efficiency on one principle: worker stupidity</a:t>
            </a:r>
            <a:r>
              <a:rPr lang="en-US" b="1" dirty="0" smtClean="0">
                <a:solidFill>
                  <a:srgbClr val="0066CC"/>
                </a:solidFill>
              </a:rPr>
              <a:t>.</a:t>
            </a:r>
          </a:p>
          <a:p>
            <a:endParaRPr lang="en-US" b="1" dirty="0" smtClean="0">
              <a:solidFill>
                <a:srgbClr val="0066CC"/>
              </a:solidFill>
            </a:endParaRPr>
          </a:p>
          <a:p>
            <a:r>
              <a:rPr lang="en-US" b="1" dirty="0">
                <a:solidFill>
                  <a:srgbClr val="0066CC"/>
                </a:solidFill>
              </a:rPr>
              <a:t>McDonald’s implements the Frederick Taylor method of installing managers and a system of predetermined activities called task management.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b="1" dirty="0">
                <a:solidFill>
                  <a:srgbClr val="990000"/>
                </a:solidFill>
              </a:rPr>
              <a:t>McDonald’s goal is to maximize its profits including all devious </a:t>
            </a:r>
            <a:r>
              <a:rPr lang="en-US" b="1" dirty="0" smtClean="0">
                <a:solidFill>
                  <a:srgbClr val="990000"/>
                </a:solidFill>
              </a:rPr>
              <a:t>means</a:t>
            </a:r>
          </a:p>
          <a:p>
            <a:endParaRPr lang="en-US" b="1" dirty="0" smtClean="0">
              <a:solidFill>
                <a:srgbClr val="990000"/>
              </a:solidFill>
            </a:endParaRPr>
          </a:p>
          <a:p>
            <a:endParaRPr lang="en-US" b="1" dirty="0">
              <a:solidFill>
                <a:srgbClr val="990000"/>
              </a:solidFill>
            </a:endParaRPr>
          </a:p>
          <a:p>
            <a:r>
              <a:rPr lang="en-US" b="1" dirty="0">
                <a:solidFill>
                  <a:srgbClr val="990000"/>
                </a:solidFill>
              </a:rPr>
              <a:t>McDonald's maintains its competitive advantage by constantly creating new items to add onto its </a:t>
            </a:r>
            <a:r>
              <a:rPr lang="en-US" b="1" dirty="0" smtClean="0">
                <a:solidFill>
                  <a:srgbClr val="990000"/>
                </a:solidFill>
              </a:rPr>
              <a:t>menu</a:t>
            </a:r>
          </a:p>
          <a:p>
            <a:endParaRPr lang="en-US" b="1" dirty="0" smtClean="0">
              <a:solidFill>
                <a:srgbClr val="990000"/>
              </a:solidFill>
            </a:endParaRPr>
          </a:p>
          <a:p>
            <a:endParaRPr lang="en-US" b="1" dirty="0">
              <a:solidFill>
                <a:srgbClr val="990000"/>
              </a:solidFill>
            </a:endParaRPr>
          </a:p>
          <a:p>
            <a:r>
              <a:rPr lang="en-US" b="1" dirty="0">
                <a:solidFill>
                  <a:srgbClr val="990000"/>
                </a:solidFill>
              </a:rPr>
              <a:t>McDonald's also realized the changing world we live in and the need for healthier food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333399"/>
                </a:solidFill>
              </a:rPr>
              <a:t>MARKET SHARE</a:t>
            </a:r>
            <a:endParaRPr lang="en-US" sz="6000" b="1" dirty="0">
              <a:solidFill>
                <a:srgbClr val="333399"/>
              </a:solidFill>
            </a:endParaRPr>
          </a:p>
        </p:txBody>
      </p:sp>
      <p:sp>
        <p:nvSpPr>
          <p:cNvPr id="3" name="Content Placeholder 2"/>
          <p:cNvSpPr>
            <a:spLocks noGrp="1"/>
          </p:cNvSpPr>
          <p:nvPr>
            <p:ph idx="1"/>
          </p:nvPr>
        </p:nvSpPr>
        <p:spPr/>
        <p:txBody>
          <a:bodyPr/>
          <a:lstStyle/>
          <a:p>
            <a:endParaRPr lang="en-US" dirty="0"/>
          </a:p>
        </p:txBody>
      </p:sp>
      <p:pic>
        <p:nvPicPr>
          <p:cNvPr id="30722" name="Picture 2" descr="McDonald's is first in the Fast Food Hamburger Restaurant category for revenue followed by Burger King and then Wendy's."/>
          <p:cNvPicPr>
            <a:picLocks noChangeAspect="1" noChangeArrowheads="1"/>
          </p:cNvPicPr>
          <p:nvPr/>
        </p:nvPicPr>
        <p:blipFill>
          <a:blip r:embed="rId2"/>
          <a:srcRect/>
          <a:stretch>
            <a:fillRect/>
          </a:stretch>
        </p:blipFill>
        <p:spPr bwMode="auto">
          <a:xfrm>
            <a:off x="152400" y="1295400"/>
            <a:ext cx="8784629"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Fast_Food_Industry_Markets"/>
          <p:cNvPicPr>
            <a:picLocks noChangeAspect="1" noChangeArrowheads="1"/>
          </p:cNvPicPr>
          <p:nvPr/>
        </p:nvPicPr>
        <p:blipFill>
          <a:blip r:embed="rId2"/>
          <a:srcRect/>
          <a:stretch>
            <a:fillRect/>
          </a:stretch>
        </p:blipFill>
        <p:spPr bwMode="auto">
          <a:xfrm>
            <a:off x="0" y="0"/>
            <a:ext cx="9144000" cy="6803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thegatheringcommunity.files.wordpress.com/2009/03/power-and-weakness.jpg"/>
          <p:cNvPicPr>
            <a:picLocks noChangeAspect="1" noChangeArrowheads="1"/>
          </p:cNvPicPr>
          <p:nvPr/>
        </p:nvPicPr>
        <p:blipFill>
          <a:blip r:embed="rId2"/>
          <a:srcRect/>
          <a:stretch>
            <a:fillRect/>
          </a:stretch>
        </p:blipFill>
        <p:spPr bwMode="auto">
          <a:xfrm rot="2418465">
            <a:off x="5939894" y="271623"/>
            <a:ext cx="1864958" cy="2793294"/>
          </a:xfrm>
          <a:prstGeom prst="rect">
            <a:avLst/>
          </a:prstGeom>
          <a:noFill/>
        </p:spPr>
      </p:pic>
      <p:pic>
        <p:nvPicPr>
          <p:cNvPr id="26632" name="Picture 8" descr="File:Ahaetulla threat.jpg"/>
          <p:cNvPicPr>
            <a:picLocks noChangeAspect="1" noChangeArrowheads="1"/>
          </p:cNvPicPr>
          <p:nvPr/>
        </p:nvPicPr>
        <p:blipFill>
          <a:blip r:embed="rId3"/>
          <a:srcRect/>
          <a:stretch>
            <a:fillRect/>
          </a:stretch>
        </p:blipFill>
        <p:spPr bwMode="auto">
          <a:xfrm rot="20851168">
            <a:off x="5293236" y="3889556"/>
            <a:ext cx="3274137" cy="2438310"/>
          </a:xfrm>
          <a:prstGeom prst="rect">
            <a:avLst/>
          </a:prstGeom>
          <a:noFill/>
        </p:spPr>
      </p:pic>
      <p:pic>
        <p:nvPicPr>
          <p:cNvPr id="26630" name="Picture 6" descr="http://www.buet.ac.bd/cse/cnap/upload/opportunity.jpg"/>
          <p:cNvPicPr>
            <a:picLocks noChangeAspect="1" noChangeArrowheads="1"/>
          </p:cNvPicPr>
          <p:nvPr/>
        </p:nvPicPr>
        <p:blipFill>
          <a:blip r:embed="rId4"/>
          <a:srcRect/>
          <a:stretch>
            <a:fillRect/>
          </a:stretch>
        </p:blipFill>
        <p:spPr bwMode="auto">
          <a:xfrm rot="819623">
            <a:off x="478777" y="3935530"/>
            <a:ext cx="2443693" cy="2443693"/>
          </a:xfrm>
          <a:prstGeom prst="rect">
            <a:avLst/>
          </a:prstGeom>
          <a:noFill/>
        </p:spPr>
      </p:pic>
      <p:sp>
        <p:nvSpPr>
          <p:cNvPr id="4" name="Rectangle 3"/>
          <p:cNvSpPr/>
          <p:nvPr/>
        </p:nvSpPr>
        <p:spPr>
          <a:xfrm>
            <a:off x="609600" y="2667000"/>
            <a:ext cx="7980070" cy="1446550"/>
          </a:xfrm>
          <a:prstGeom prst="rect">
            <a:avLst/>
          </a:prstGeom>
        </p:spPr>
        <p:txBody>
          <a:bodyPr wrap="none">
            <a:spAutoFit/>
          </a:bodyPr>
          <a:lstStyle/>
          <a:p>
            <a:r>
              <a:rPr lang="en-US" sz="8800" b="1" dirty="0" smtClean="0">
                <a:solidFill>
                  <a:srgbClr val="C00000"/>
                </a:solidFill>
                <a:latin typeface="Britannic Bold" pitchFamily="34" charset="0"/>
              </a:rPr>
              <a:t>SWOT ANALYSIS</a:t>
            </a:r>
            <a:endParaRPr lang="en-US" sz="8800" dirty="0"/>
          </a:p>
        </p:txBody>
      </p:sp>
      <p:pic>
        <p:nvPicPr>
          <p:cNvPr id="26626" name="Picture 2" descr="http://www.shiningsungardenworks.com/images/strength_magnet01.jpg"/>
          <p:cNvPicPr>
            <a:picLocks noChangeAspect="1" noChangeArrowheads="1"/>
          </p:cNvPicPr>
          <p:nvPr/>
        </p:nvPicPr>
        <p:blipFill>
          <a:blip r:embed="rId5"/>
          <a:srcRect/>
          <a:stretch>
            <a:fillRect/>
          </a:stretch>
        </p:blipFill>
        <p:spPr bwMode="auto">
          <a:xfrm rot="21038273">
            <a:off x="221627" y="427712"/>
            <a:ext cx="3188147" cy="23911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helseapiers.com/sc/images/club/strength2_596x400.jpg"/>
          <p:cNvPicPr>
            <a:picLocks noChangeAspect="1" noChangeArrowheads="1"/>
          </p:cNvPicPr>
          <p:nvPr/>
        </p:nvPicPr>
        <p:blipFill>
          <a:blip r:embed="rId2"/>
          <a:srcRect/>
          <a:stretch>
            <a:fillRect/>
          </a:stretch>
        </p:blipFill>
        <p:spPr bwMode="auto">
          <a:xfrm rot="646502">
            <a:off x="5801321" y="3498218"/>
            <a:ext cx="3406458" cy="2337311"/>
          </a:xfrm>
          <a:prstGeom prst="rect">
            <a:avLst/>
          </a:prstGeom>
          <a:noFill/>
        </p:spPr>
      </p:pic>
      <p:sp>
        <p:nvSpPr>
          <p:cNvPr id="3" name="Content Placeholder 2"/>
          <p:cNvSpPr>
            <a:spLocks noGrp="1"/>
          </p:cNvSpPr>
          <p:nvPr>
            <p:ph idx="1"/>
          </p:nvPr>
        </p:nvSpPr>
        <p:spPr>
          <a:xfrm>
            <a:off x="0" y="457200"/>
            <a:ext cx="7162800" cy="6400800"/>
          </a:xfrm>
        </p:spPr>
        <p:txBody>
          <a:bodyPr>
            <a:noAutofit/>
          </a:bodyPr>
          <a:lstStyle/>
          <a:p>
            <a:r>
              <a:rPr lang="en-US" sz="2800" b="1" dirty="0" smtClean="0">
                <a:solidFill>
                  <a:srgbClr val="0066CC"/>
                </a:solidFill>
              </a:rPr>
              <a:t>Strong </a:t>
            </a:r>
            <a:r>
              <a:rPr lang="en-US" sz="2800" b="1" dirty="0">
                <a:solidFill>
                  <a:srgbClr val="0066CC"/>
                </a:solidFill>
              </a:rPr>
              <a:t>brand name, image and reputation</a:t>
            </a:r>
            <a:r>
              <a:rPr lang="en-US" sz="2800" b="1" dirty="0" smtClean="0">
                <a:solidFill>
                  <a:srgbClr val="0066CC"/>
                </a:solidFill>
              </a:rPr>
              <a:t>.</a:t>
            </a:r>
          </a:p>
          <a:p>
            <a:r>
              <a:rPr lang="en-US" sz="2800" b="1" dirty="0" smtClean="0">
                <a:solidFill>
                  <a:srgbClr val="0066CC"/>
                </a:solidFill>
              </a:rPr>
              <a:t>Large </a:t>
            </a:r>
            <a:r>
              <a:rPr lang="en-US" sz="2800" b="1" dirty="0">
                <a:solidFill>
                  <a:srgbClr val="0066CC"/>
                </a:solidFill>
              </a:rPr>
              <a:t>market share</a:t>
            </a:r>
            <a:r>
              <a:rPr lang="en-US" sz="2800" b="1" dirty="0" smtClean="0">
                <a:solidFill>
                  <a:srgbClr val="0066CC"/>
                </a:solidFill>
              </a:rPr>
              <a:t>.</a:t>
            </a:r>
          </a:p>
          <a:p>
            <a:r>
              <a:rPr lang="en-US" sz="2800" b="1" dirty="0" smtClean="0">
                <a:solidFill>
                  <a:srgbClr val="0066CC"/>
                </a:solidFill>
              </a:rPr>
              <a:t>Strong </a:t>
            </a:r>
            <a:r>
              <a:rPr lang="en-US" sz="2800" b="1" dirty="0">
                <a:solidFill>
                  <a:srgbClr val="0066CC"/>
                </a:solidFill>
              </a:rPr>
              <a:t>global presence.</a:t>
            </a:r>
          </a:p>
          <a:p>
            <a:r>
              <a:rPr lang="en-US" sz="2800" b="1" dirty="0" smtClean="0">
                <a:solidFill>
                  <a:srgbClr val="0066CC"/>
                </a:solidFill>
              </a:rPr>
              <a:t>Specialized </a:t>
            </a:r>
            <a:r>
              <a:rPr lang="en-US" sz="2800" b="1" dirty="0">
                <a:solidFill>
                  <a:srgbClr val="0066CC"/>
                </a:solidFill>
              </a:rPr>
              <a:t>training for managers known as the Hamburger University.</a:t>
            </a:r>
          </a:p>
          <a:p>
            <a:r>
              <a:rPr lang="en-US" sz="2800" b="1" dirty="0" smtClean="0">
                <a:solidFill>
                  <a:srgbClr val="0066CC"/>
                </a:solidFill>
              </a:rPr>
              <a:t>McDonalds </a:t>
            </a:r>
            <a:r>
              <a:rPr lang="en-US" sz="2800" b="1" dirty="0">
                <a:solidFill>
                  <a:srgbClr val="0066CC"/>
                </a:solidFill>
              </a:rPr>
              <a:t>Plan to Win focuses on people, products, place, price and promotion.</a:t>
            </a:r>
          </a:p>
          <a:p>
            <a:r>
              <a:rPr lang="en-US" sz="2800" b="1" dirty="0" smtClean="0">
                <a:solidFill>
                  <a:srgbClr val="0066CC"/>
                </a:solidFill>
              </a:rPr>
              <a:t>Strong </a:t>
            </a:r>
            <a:r>
              <a:rPr lang="en-US" sz="2800" b="1" dirty="0">
                <a:solidFill>
                  <a:srgbClr val="0066CC"/>
                </a:solidFill>
              </a:rPr>
              <a:t>financial performance and pos</a:t>
            </a:r>
            <a:r>
              <a:rPr lang="en-US" sz="2800" b="1" dirty="0">
                <a:solidFill>
                  <a:schemeClr val="bg2"/>
                </a:solidFill>
              </a:rPr>
              <a:t>ition</a:t>
            </a:r>
            <a:r>
              <a:rPr lang="en-US" sz="2800" b="1" dirty="0">
                <a:solidFill>
                  <a:srgbClr val="0066CC"/>
                </a:solidFill>
              </a:rPr>
              <a:t>.</a:t>
            </a:r>
          </a:p>
          <a:p>
            <a:r>
              <a:rPr lang="en-US" sz="2800" b="1" dirty="0" smtClean="0">
                <a:solidFill>
                  <a:srgbClr val="0066CC"/>
                </a:solidFill>
              </a:rPr>
              <a:t>Introduction </a:t>
            </a:r>
            <a:r>
              <a:rPr lang="en-US" sz="2800" b="1" dirty="0">
                <a:solidFill>
                  <a:srgbClr val="0066CC"/>
                </a:solidFill>
              </a:rPr>
              <a:t>of new products.</a:t>
            </a:r>
          </a:p>
          <a:p>
            <a:r>
              <a:rPr lang="en-US" sz="2800" b="1" dirty="0" smtClean="0">
                <a:solidFill>
                  <a:srgbClr val="0066CC"/>
                </a:solidFill>
              </a:rPr>
              <a:t>Customer </a:t>
            </a:r>
            <a:r>
              <a:rPr lang="en-US" sz="2800" b="1" dirty="0">
                <a:solidFill>
                  <a:srgbClr val="0066CC"/>
                </a:solidFill>
              </a:rPr>
              <a:t>focus (centric).</a:t>
            </a:r>
          </a:p>
          <a:p>
            <a:r>
              <a:rPr lang="en-US" sz="2800" b="1" dirty="0" smtClean="0">
                <a:solidFill>
                  <a:srgbClr val="0066CC"/>
                </a:solidFill>
              </a:rPr>
              <a:t>Strong </a:t>
            </a:r>
            <a:r>
              <a:rPr lang="en-US" sz="2800" b="1" dirty="0">
                <a:solidFill>
                  <a:srgbClr val="0066CC"/>
                </a:solidFill>
              </a:rPr>
              <a:t>performance in the global marketplace</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229600" cy="5668963"/>
          </a:xfrm>
        </p:spPr>
        <p:txBody>
          <a:bodyPr>
            <a:normAutofit/>
          </a:bodyPr>
          <a:lstStyle/>
          <a:p>
            <a:r>
              <a:rPr lang="en-US" dirty="0">
                <a:solidFill>
                  <a:srgbClr val="003300"/>
                </a:solidFill>
              </a:rPr>
              <a:t>Unhealthy food image.</a:t>
            </a:r>
          </a:p>
          <a:p>
            <a:r>
              <a:rPr lang="en-US" dirty="0" smtClean="0">
                <a:solidFill>
                  <a:srgbClr val="003300"/>
                </a:solidFill>
              </a:rPr>
              <a:t>High </a:t>
            </a:r>
            <a:r>
              <a:rPr lang="en-US" dirty="0">
                <a:solidFill>
                  <a:srgbClr val="003300"/>
                </a:solidFill>
              </a:rPr>
              <a:t>Staff Turnover including Top management.</a:t>
            </a:r>
          </a:p>
          <a:p>
            <a:r>
              <a:rPr lang="en-US" dirty="0" smtClean="0">
                <a:solidFill>
                  <a:srgbClr val="003300"/>
                </a:solidFill>
              </a:rPr>
              <a:t>Customer </a:t>
            </a:r>
            <a:r>
              <a:rPr lang="en-US" dirty="0">
                <a:solidFill>
                  <a:srgbClr val="003300"/>
                </a:solidFill>
              </a:rPr>
              <a:t>losses due to fierce competition.</a:t>
            </a:r>
          </a:p>
          <a:p>
            <a:r>
              <a:rPr lang="en-US" dirty="0" smtClean="0">
                <a:solidFill>
                  <a:srgbClr val="003300"/>
                </a:solidFill>
              </a:rPr>
              <a:t>Legal </a:t>
            </a:r>
            <a:r>
              <a:rPr lang="en-US" dirty="0">
                <a:solidFill>
                  <a:srgbClr val="003300"/>
                </a:solidFill>
              </a:rPr>
              <a:t>actions related to health issues; use of trans fat &amp; beef oil.</a:t>
            </a:r>
          </a:p>
          <a:p>
            <a:r>
              <a:rPr lang="en-US" dirty="0" smtClean="0">
                <a:solidFill>
                  <a:srgbClr val="003300"/>
                </a:solidFill>
              </a:rPr>
              <a:t>Uses </a:t>
            </a:r>
            <a:r>
              <a:rPr lang="en-US" dirty="0">
                <a:solidFill>
                  <a:srgbClr val="003300"/>
                </a:solidFill>
              </a:rPr>
              <a:t>HCFC-22 to make polystyrene that is contributing to ozone depletion.</a:t>
            </a:r>
          </a:p>
          <a:p>
            <a:r>
              <a:rPr lang="en-US" dirty="0" smtClean="0">
                <a:solidFill>
                  <a:srgbClr val="003300"/>
                </a:solidFill>
              </a:rPr>
              <a:t>Ignoring </a:t>
            </a:r>
            <a:r>
              <a:rPr lang="en-US" dirty="0">
                <a:solidFill>
                  <a:srgbClr val="003300"/>
                </a:solidFill>
              </a:rPr>
              <a:t>breakfast from the menu.</a:t>
            </a:r>
          </a:p>
          <a:p>
            <a:endParaRPr lang="en-US" dirty="0"/>
          </a:p>
        </p:txBody>
      </p:sp>
      <p:pic>
        <p:nvPicPr>
          <p:cNvPr id="27650" name="Picture 2" descr="http://ikt.hia.no/sqo/images/weak%20link.JPG"/>
          <p:cNvPicPr>
            <a:picLocks noChangeAspect="1" noChangeArrowheads="1"/>
          </p:cNvPicPr>
          <p:nvPr/>
        </p:nvPicPr>
        <p:blipFill>
          <a:blip r:embed="rId2" cstate="print"/>
          <a:srcRect/>
          <a:stretch>
            <a:fillRect/>
          </a:stretch>
        </p:blipFill>
        <p:spPr bwMode="auto">
          <a:xfrm>
            <a:off x="6065388" y="152400"/>
            <a:ext cx="3078612" cy="1676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534400" cy="6096000"/>
          </a:xfrm>
        </p:spPr>
        <p:txBody>
          <a:bodyPr>
            <a:normAutofit/>
          </a:bodyPr>
          <a:lstStyle/>
          <a:p>
            <a:r>
              <a:rPr lang="en-US" dirty="0" smtClean="0">
                <a:solidFill>
                  <a:srgbClr val="0000FF"/>
                </a:solidFill>
              </a:rPr>
              <a:t>Growing </a:t>
            </a:r>
            <a:r>
              <a:rPr lang="en-US" dirty="0">
                <a:solidFill>
                  <a:srgbClr val="0000FF"/>
                </a:solidFill>
              </a:rPr>
              <a:t>health trends among consumers.</a:t>
            </a:r>
          </a:p>
          <a:p>
            <a:r>
              <a:rPr lang="en-US" dirty="0" smtClean="0">
                <a:solidFill>
                  <a:srgbClr val="0000FF"/>
                </a:solidFill>
              </a:rPr>
              <a:t>Globalization</a:t>
            </a:r>
            <a:r>
              <a:rPr lang="en-US" dirty="0">
                <a:solidFill>
                  <a:srgbClr val="0000FF"/>
                </a:solidFill>
              </a:rPr>
              <a:t>, expansion in other countries (especially in China &amp; India).</a:t>
            </a:r>
          </a:p>
          <a:p>
            <a:r>
              <a:rPr lang="en-US" dirty="0" smtClean="0">
                <a:solidFill>
                  <a:srgbClr val="0000FF"/>
                </a:solidFill>
              </a:rPr>
              <a:t>Diversification </a:t>
            </a:r>
            <a:r>
              <a:rPr lang="en-US" dirty="0">
                <a:solidFill>
                  <a:srgbClr val="0000FF"/>
                </a:solidFill>
              </a:rPr>
              <a:t>and acquisition of other quick service restaurants.</a:t>
            </a:r>
          </a:p>
          <a:p>
            <a:r>
              <a:rPr lang="en-US" dirty="0" smtClean="0">
                <a:solidFill>
                  <a:srgbClr val="0000FF"/>
                </a:solidFill>
              </a:rPr>
              <a:t>Growth </a:t>
            </a:r>
            <a:r>
              <a:rPr lang="en-US" dirty="0">
                <a:solidFill>
                  <a:srgbClr val="0000FF"/>
                </a:solidFill>
              </a:rPr>
              <a:t>of the fast-food industry.</a:t>
            </a:r>
          </a:p>
          <a:p>
            <a:r>
              <a:rPr lang="en-US" dirty="0" smtClean="0">
                <a:solidFill>
                  <a:srgbClr val="0000FF"/>
                </a:solidFill>
              </a:rPr>
              <a:t>Worldwide </a:t>
            </a:r>
            <a:r>
              <a:rPr lang="en-US" dirty="0">
                <a:solidFill>
                  <a:srgbClr val="0000FF"/>
                </a:solidFill>
              </a:rPr>
              <a:t>deregulation.</a:t>
            </a:r>
          </a:p>
          <a:p>
            <a:r>
              <a:rPr lang="en-US" dirty="0" smtClean="0">
                <a:solidFill>
                  <a:srgbClr val="0000FF"/>
                </a:solidFill>
              </a:rPr>
              <a:t>Low </a:t>
            </a:r>
            <a:r>
              <a:rPr lang="en-US" dirty="0">
                <a:solidFill>
                  <a:srgbClr val="0000FF"/>
                </a:solidFill>
              </a:rPr>
              <a:t>cost menu that will </a:t>
            </a:r>
            <a:endParaRPr lang="en-US" dirty="0" smtClean="0">
              <a:solidFill>
                <a:srgbClr val="0000FF"/>
              </a:solidFill>
            </a:endParaRPr>
          </a:p>
          <a:p>
            <a:pPr>
              <a:buNone/>
            </a:pPr>
            <a:r>
              <a:rPr lang="en-US" dirty="0">
                <a:solidFill>
                  <a:srgbClr val="0000FF"/>
                </a:solidFill>
              </a:rPr>
              <a:t> </a:t>
            </a:r>
            <a:r>
              <a:rPr lang="en-US" dirty="0" smtClean="0">
                <a:solidFill>
                  <a:srgbClr val="0000FF"/>
                </a:solidFill>
              </a:rPr>
              <a:t>   attract </a:t>
            </a:r>
            <a:r>
              <a:rPr lang="en-US" dirty="0">
                <a:solidFill>
                  <a:srgbClr val="0000FF"/>
                </a:solidFill>
              </a:rPr>
              <a:t>the customers.</a:t>
            </a:r>
          </a:p>
          <a:p>
            <a:r>
              <a:rPr lang="en-US" dirty="0" smtClean="0">
                <a:solidFill>
                  <a:srgbClr val="0000FF"/>
                </a:solidFill>
              </a:rPr>
              <a:t>Freebies </a:t>
            </a:r>
            <a:r>
              <a:rPr lang="en-US" dirty="0">
                <a:solidFill>
                  <a:srgbClr val="0000FF"/>
                </a:solidFill>
              </a:rPr>
              <a:t>and discounts.</a:t>
            </a:r>
          </a:p>
          <a:p>
            <a:endParaRPr lang="en-US" dirty="0"/>
          </a:p>
        </p:txBody>
      </p:sp>
      <p:pic>
        <p:nvPicPr>
          <p:cNvPr id="29698" name="Picture 2" descr="See full size image"/>
          <p:cNvPicPr>
            <a:picLocks noChangeAspect="1" noChangeArrowheads="1"/>
          </p:cNvPicPr>
          <p:nvPr/>
        </p:nvPicPr>
        <p:blipFill>
          <a:blip r:embed="rId2"/>
          <a:srcRect/>
          <a:stretch>
            <a:fillRect/>
          </a:stretch>
        </p:blipFill>
        <p:spPr bwMode="auto">
          <a:xfrm>
            <a:off x="4506684" y="4267200"/>
            <a:ext cx="4094391" cy="24802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019800"/>
          </a:xfrm>
        </p:spPr>
        <p:txBody>
          <a:bodyPr>
            <a:normAutofit/>
          </a:bodyPr>
          <a:lstStyle/>
          <a:p>
            <a:r>
              <a:rPr lang="en-US" dirty="0">
                <a:solidFill>
                  <a:srgbClr val="008000"/>
                </a:solidFill>
              </a:rPr>
              <a:t>Health professionals and consumer activists accuse McDonald's of </a:t>
            </a:r>
            <a:r>
              <a:rPr lang="en-US" dirty="0" smtClean="0">
                <a:solidFill>
                  <a:srgbClr val="008000"/>
                </a:solidFill>
              </a:rPr>
              <a:t>contributing to </a:t>
            </a:r>
            <a:r>
              <a:rPr lang="en-US" dirty="0">
                <a:solidFill>
                  <a:srgbClr val="008000"/>
                </a:solidFill>
              </a:rPr>
              <a:t>the country’s health issue of high cholesterol, heart attacks, diabetes, and obesity.</a:t>
            </a:r>
          </a:p>
          <a:p>
            <a:r>
              <a:rPr lang="en-US" dirty="0" smtClean="0">
                <a:solidFill>
                  <a:srgbClr val="008000"/>
                </a:solidFill>
              </a:rPr>
              <a:t>The </a:t>
            </a:r>
            <a:r>
              <a:rPr lang="en-US" dirty="0">
                <a:solidFill>
                  <a:srgbClr val="008000"/>
                </a:solidFill>
              </a:rPr>
              <a:t>relationship between corporate level McDonald's and its franchise dealers.</a:t>
            </a:r>
          </a:p>
          <a:p>
            <a:r>
              <a:rPr lang="en-US" dirty="0" smtClean="0">
                <a:solidFill>
                  <a:srgbClr val="008000"/>
                </a:solidFill>
              </a:rPr>
              <a:t>McDonald’s </a:t>
            </a:r>
            <a:r>
              <a:rPr lang="en-US" dirty="0">
                <a:solidFill>
                  <a:srgbClr val="008000"/>
                </a:solidFill>
              </a:rPr>
              <a:t>competitors threatened market share of the company both internationally and domestically.</a:t>
            </a:r>
          </a:p>
          <a:p>
            <a:endParaRPr lang="en-US" dirty="0"/>
          </a:p>
        </p:txBody>
      </p:sp>
      <p:pic>
        <p:nvPicPr>
          <p:cNvPr id="28674" name="Picture 2" descr="http://getincomeblog.com/wp-content/uploads/2009/08/chess-move.jpg"/>
          <p:cNvPicPr>
            <a:picLocks noChangeAspect="1" noChangeArrowheads="1"/>
          </p:cNvPicPr>
          <p:nvPr/>
        </p:nvPicPr>
        <p:blipFill>
          <a:blip r:embed="rId2"/>
          <a:srcRect/>
          <a:stretch>
            <a:fillRect/>
          </a:stretch>
        </p:blipFill>
        <p:spPr bwMode="auto">
          <a:xfrm>
            <a:off x="5943600" y="4572000"/>
            <a:ext cx="3029607" cy="2133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7200" b="1" dirty="0" smtClean="0">
                <a:solidFill>
                  <a:srgbClr val="002060"/>
                </a:solidFill>
              </a:rPr>
              <a:t>HISTORY</a:t>
            </a:r>
            <a:endParaRPr lang="en-US" sz="7200" b="1" dirty="0">
              <a:solidFill>
                <a:srgbClr val="002060"/>
              </a:solidFill>
            </a:endParaRPr>
          </a:p>
        </p:txBody>
      </p:sp>
      <p:sp>
        <p:nvSpPr>
          <p:cNvPr id="3" name="Content Placeholder 2"/>
          <p:cNvSpPr>
            <a:spLocks noGrp="1"/>
          </p:cNvSpPr>
          <p:nvPr>
            <p:ph idx="1"/>
          </p:nvPr>
        </p:nvSpPr>
        <p:spPr>
          <a:xfrm>
            <a:off x="0" y="838200"/>
            <a:ext cx="6553200" cy="6019800"/>
          </a:xfrm>
        </p:spPr>
        <p:txBody>
          <a:bodyPr>
            <a:normAutofit fontScale="92500" lnSpcReduction="20000"/>
          </a:bodyPr>
          <a:lstStyle/>
          <a:p>
            <a:r>
              <a:rPr lang="en-US" b="1" dirty="0" smtClean="0">
                <a:solidFill>
                  <a:srgbClr val="0066CC"/>
                </a:solidFill>
              </a:rPr>
              <a:t>1949- French </a:t>
            </a:r>
            <a:r>
              <a:rPr lang="en-US" b="1" dirty="0">
                <a:solidFill>
                  <a:srgbClr val="0066CC"/>
                </a:solidFill>
              </a:rPr>
              <a:t>fries replaced potato chips and thick milk shakes were </a:t>
            </a:r>
            <a:r>
              <a:rPr lang="en-US" b="1" dirty="0" smtClean="0">
                <a:solidFill>
                  <a:srgbClr val="0066CC"/>
                </a:solidFill>
              </a:rPr>
              <a:t>introduced</a:t>
            </a:r>
          </a:p>
          <a:p>
            <a:r>
              <a:rPr lang="en-US" b="1" dirty="0" smtClean="0">
                <a:solidFill>
                  <a:srgbClr val="0066CC"/>
                </a:solidFill>
              </a:rPr>
              <a:t>1955- a </a:t>
            </a:r>
            <a:r>
              <a:rPr lang="en-US" b="1" dirty="0">
                <a:solidFill>
                  <a:srgbClr val="0066CC"/>
                </a:solidFill>
              </a:rPr>
              <a:t>person named </a:t>
            </a:r>
            <a:r>
              <a:rPr lang="en-US" b="1" dirty="0" smtClean="0">
                <a:solidFill>
                  <a:srgbClr val="0066CC"/>
                </a:solidFill>
              </a:rPr>
              <a:t>Ray Kroc </a:t>
            </a:r>
            <a:r>
              <a:rPr lang="en-US" b="1" dirty="0">
                <a:solidFill>
                  <a:srgbClr val="0066CC"/>
                </a:solidFill>
              </a:rPr>
              <a:t>took the franchise of </a:t>
            </a:r>
            <a:r>
              <a:rPr lang="en-US" b="1" dirty="0" err="1" smtClean="0">
                <a:solidFill>
                  <a:srgbClr val="0066CC"/>
                </a:solidFill>
              </a:rPr>
              <a:t>Mcdonalds</a:t>
            </a:r>
            <a:r>
              <a:rPr lang="en-US" b="1" dirty="0" smtClean="0">
                <a:solidFill>
                  <a:srgbClr val="0066CC"/>
                </a:solidFill>
              </a:rPr>
              <a:t> </a:t>
            </a:r>
            <a:r>
              <a:rPr lang="en-US" b="1" dirty="0">
                <a:solidFill>
                  <a:srgbClr val="0066CC"/>
                </a:solidFill>
              </a:rPr>
              <a:t>and opened a restaurant in </a:t>
            </a:r>
            <a:r>
              <a:rPr lang="en-US" b="1" dirty="0" smtClean="0">
                <a:solidFill>
                  <a:srgbClr val="0066CC"/>
                </a:solidFill>
              </a:rPr>
              <a:t>Illinois. The </a:t>
            </a:r>
            <a:r>
              <a:rPr lang="en-US" b="1" dirty="0">
                <a:solidFill>
                  <a:srgbClr val="0066CC"/>
                </a:solidFill>
              </a:rPr>
              <a:t>attention getting red and white building with golden arches was designed by an architect named Stanley </a:t>
            </a:r>
            <a:r>
              <a:rPr lang="en-US" b="1" dirty="0" err="1" smtClean="0">
                <a:solidFill>
                  <a:srgbClr val="0066CC"/>
                </a:solidFill>
              </a:rPr>
              <a:t>Meston</a:t>
            </a:r>
            <a:endParaRPr lang="en-US" b="1" dirty="0" smtClean="0">
              <a:solidFill>
                <a:srgbClr val="0066CC"/>
              </a:solidFill>
            </a:endParaRPr>
          </a:p>
          <a:p>
            <a:r>
              <a:rPr lang="en-US" b="1" dirty="0" smtClean="0">
                <a:solidFill>
                  <a:srgbClr val="0066CC"/>
                </a:solidFill>
              </a:rPr>
              <a:t>1956- Ray Kroc </a:t>
            </a:r>
            <a:r>
              <a:rPr lang="en-US" b="1" dirty="0">
                <a:solidFill>
                  <a:srgbClr val="0066CC"/>
                </a:solidFill>
              </a:rPr>
              <a:t>hires future chairman </a:t>
            </a:r>
            <a:r>
              <a:rPr lang="en-US" b="1" dirty="0" smtClean="0">
                <a:solidFill>
                  <a:srgbClr val="0066CC"/>
                </a:solidFill>
              </a:rPr>
              <a:t>Fred </a:t>
            </a:r>
            <a:r>
              <a:rPr lang="en-US" b="1" dirty="0" err="1" smtClean="0">
                <a:solidFill>
                  <a:srgbClr val="0066CC"/>
                </a:solidFill>
              </a:rPr>
              <a:t>Turneer</a:t>
            </a:r>
            <a:r>
              <a:rPr lang="en-US" b="1" dirty="0" smtClean="0">
                <a:solidFill>
                  <a:srgbClr val="0066CC"/>
                </a:solidFill>
              </a:rPr>
              <a:t> </a:t>
            </a:r>
            <a:r>
              <a:rPr lang="en-US" b="1" dirty="0">
                <a:solidFill>
                  <a:srgbClr val="0066CC"/>
                </a:solidFill>
              </a:rPr>
              <a:t>to work as the counterman for </a:t>
            </a:r>
            <a:r>
              <a:rPr lang="en-US" b="1" dirty="0" err="1" smtClean="0">
                <a:solidFill>
                  <a:srgbClr val="0066CC"/>
                </a:solidFill>
              </a:rPr>
              <a:t>Mcdonalds</a:t>
            </a:r>
            <a:r>
              <a:rPr lang="en-US" b="1" dirty="0" smtClean="0">
                <a:solidFill>
                  <a:srgbClr val="0066CC"/>
                </a:solidFill>
              </a:rPr>
              <a:t> </a:t>
            </a:r>
            <a:r>
              <a:rPr lang="en-US" b="1" dirty="0">
                <a:solidFill>
                  <a:srgbClr val="0066CC"/>
                </a:solidFill>
              </a:rPr>
              <a:t>in des </a:t>
            </a:r>
            <a:r>
              <a:rPr lang="en-US" b="1" dirty="0" err="1">
                <a:solidFill>
                  <a:srgbClr val="0066CC"/>
                </a:solidFill>
              </a:rPr>
              <a:t>plaines</a:t>
            </a:r>
            <a:endParaRPr lang="en-US" b="1" dirty="0">
              <a:solidFill>
                <a:srgbClr val="0066CC"/>
              </a:solidFill>
            </a:endParaRPr>
          </a:p>
          <a:p>
            <a:endParaRPr lang="en-US" dirty="0" smtClean="0"/>
          </a:p>
          <a:p>
            <a:endParaRPr lang="en-US" dirty="0"/>
          </a:p>
          <a:p>
            <a:endParaRPr lang="en-US" dirty="0"/>
          </a:p>
        </p:txBody>
      </p:sp>
      <p:pic>
        <p:nvPicPr>
          <p:cNvPr id="13314" name="Picture 2" descr="http://rossblog.files.wordpress.com/2009/04/mcdonalds-french-fries.jpg"/>
          <p:cNvPicPr>
            <a:picLocks noChangeAspect="1" noChangeArrowheads="1"/>
          </p:cNvPicPr>
          <p:nvPr/>
        </p:nvPicPr>
        <p:blipFill>
          <a:blip r:embed="rId2"/>
          <a:srcRect/>
          <a:stretch>
            <a:fillRect/>
          </a:stretch>
        </p:blipFill>
        <p:spPr bwMode="auto">
          <a:xfrm rot="1325872">
            <a:off x="6323850" y="430113"/>
            <a:ext cx="1331857" cy="1445065"/>
          </a:xfrm>
          <a:prstGeom prst="rect">
            <a:avLst/>
          </a:prstGeom>
          <a:noFill/>
        </p:spPr>
      </p:pic>
      <p:pic>
        <p:nvPicPr>
          <p:cNvPr id="13316" name="Picture 4" descr="http://danhaberkorn.files.wordpress.com/2009/03/205-shamrockshake_standalone_prod_affiliate_25.jpg"/>
          <p:cNvPicPr>
            <a:picLocks noChangeAspect="1" noChangeArrowheads="1"/>
          </p:cNvPicPr>
          <p:nvPr/>
        </p:nvPicPr>
        <p:blipFill>
          <a:blip r:embed="rId3" cstate="print"/>
          <a:srcRect/>
          <a:stretch>
            <a:fillRect/>
          </a:stretch>
        </p:blipFill>
        <p:spPr bwMode="auto">
          <a:xfrm rot="20138041">
            <a:off x="7147131" y="2270331"/>
            <a:ext cx="1600200" cy="1600200"/>
          </a:xfrm>
          <a:prstGeom prst="rect">
            <a:avLst/>
          </a:prstGeom>
          <a:noFill/>
        </p:spPr>
      </p:pic>
      <p:pic>
        <p:nvPicPr>
          <p:cNvPr id="13318" name="Picture 6" descr="http://www.sanjoseca.gov/planning/Historic/images/arches.gif"/>
          <p:cNvPicPr>
            <a:picLocks noChangeAspect="1" noChangeArrowheads="1"/>
          </p:cNvPicPr>
          <p:nvPr/>
        </p:nvPicPr>
        <p:blipFill>
          <a:blip r:embed="rId4"/>
          <a:srcRect/>
          <a:stretch>
            <a:fillRect/>
          </a:stretch>
        </p:blipFill>
        <p:spPr bwMode="auto">
          <a:xfrm rot="1046823">
            <a:off x="6219551" y="4478522"/>
            <a:ext cx="2709767" cy="18478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kemron.com/Images/main_menu_collage.jpg"/>
          <p:cNvPicPr>
            <a:picLocks noChangeAspect="1" noChangeArrowheads="1"/>
          </p:cNvPicPr>
          <p:nvPr/>
        </p:nvPicPr>
        <p:blipFill>
          <a:blip r:embed="rId2"/>
          <a:srcRect/>
          <a:stretch>
            <a:fillRect/>
          </a:stretch>
        </p:blipFill>
        <p:spPr bwMode="auto">
          <a:xfrm rot="20575286">
            <a:off x="6254856" y="115918"/>
            <a:ext cx="2536084" cy="2785165"/>
          </a:xfrm>
          <a:prstGeom prst="rect">
            <a:avLst/>
          </a:prstGeom>
          <a:noFill/>
        </p:spPr>
      </p:pic>
      <p:pic>
        <p:nvPicPr>
          <p:cNvPr id="33798" name="Picture 6" descr="http://www.momisteaching.com/wp-content/uploads/2009/08/social-media-marketing.jpg"/>
          <p:cNvPicPr>
            <a:picLocks noChangeAspect="1" noChangeArrowheads="1"/>
          </p:cNvPicPr>
          <p:nvPr/>
        </p:nvPicPr>
        <p:blipFill>
          <a:blip r:embed="rId3"/>
          <a:srcRect/>
          <a:stretch>
            <a:fillRect/>
          </a:stretch>
        </p:blipFill>
        <p:spPr bwMode="auto">
          <a:xfrm rot="20516907">
            <a:off x="355831" y="3671700"/>
            <a:ext cx="3053486" cy="2781663"/>
          </a:xfrm>
          <a:prstGeom prst="rect">
            <a:avLst/>
          </a:prstGeom>
          <a:noFill/>
        </p:spPr>
      </p:pic>
      <p:sp>
        <p:nvSpPr>
          <p:cNvPr id="2" name="Title 1"/>
          <p:cNvSpPr>
            <a:spLocks noGrp="1"/>
          </p:cNvSpPr>
          <p:nvPr>
            <p:ph type="title"/>
          </p:nvPr>
        </p:nvSpPr>
        <p:spPr>
          <a:xfrm>
            <a:off x="457200" y="2514600"/>
            <a:ext cx="8229600" cy="1143000"/>
          </a:xfrm>
        </p:spPr>
        <p:txBody>
          <a:bodyPr>
            <a:noAutofit/>
          </a:bodyPr>
          <a:lstStyle/>
          <a:p>
            <a:r>
              <a:rPr lang="en-US" sz="8000" b="1" dirty="0" smtClean="0">
                <a:solidFill>
                  <a:srgbClr val="333399"/>
                </a:solidFill>
              </a:rPr>
              <a:t>PEST ANALYSIS</a:t>
            </a:r>
            <a:endParaRPr lang="en-US" sz="8000" b="1" dirty="0">
              <a:solidFill>
                <a:srgbClr val="333399"/>
              </a:solidFill>
            </a:endParaRPr>
          </a:p>
        </p:txBody>
      </p:sp>
      <p:pic>
        <p:nvPicPr>
          <p:cNvPr id="33794" name="Picture 2" descr="http://nickloyd.files.wordpress.com/2009/07/faith-and-politics.jpg"/>
          <p:cNvPicPr>
            <a:picLocks noChangeAspect="1" noChangeArrowheads="1"/>
          </p:cNvPicPr>
          <p:nvPr/>
        </p:nvPicPr>
        <p:blipFill>
          <a:blip r:embed="rId4" cstate="print"/>
          <a:srcRect/>
          <a:stretch>
            <a:fillRect/>
          </a:stretch>
        </p:blipFill>
        <p:spPr bwMode="auto">
          <a:xfrm rot="361483">
            <a:off x="565000" y="377080"/>
            <a:ext cx="2945585" cy="2209189"/>
          </a:xfrm>
          <a:prstGeom prst="rect">
            <a:avLst/>
          </a:prstGeom>
          <a:noFill/>
        </p:spPr>
      </p:pic>
      <p:pic>
        <p:nvPicPr>
          <p:cNvPr id="33800" name="Picture 8" descr="http://www2.blackwoods.com.au/Images/Technical_Advice.jpg"/>
          <p:cNvPicPr>
            <a:picLocks noChangeAspect="1" noChangeArrowheads="1"/>
          </p:cNvPicPr>
          <p:nvPr/>
        </p:nvPicPr>
        <p:blipFill>
          <a:blip r:embed="rId5"/>
          <a:srcRect/>
          <a:stretch>
            <a:fillRect/>
          </a:stretch>
        </p:blipFill>
        <p:spPr bwMode="auto">
          <a:xfrm rot="1033665">
            <a:off x="5310525" y="3809895"/>
            <a:ext cx="2927078" cy="23431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fnewsmagazine.com/wp/wp-content/gallery/alexandra-westrich/02-01-08-identity-politics.jpg"/>
          <p:cNvPicPr>
            <a:picLocks noChangeAspect="1" noChangeArrowheads="1"/>
          </p:cNvPicPr>
          <p:nvPr/>
        </p:nvPicPr>
        <p:blipFill>
          <a:blip r:embed="rId2"/>
          <a:srcRect/>
          <a:stretch>
            <a:fillRect/>
          </a:stretch>
        </p:blipFill>
        <p:spPr bwMode="auto">
          <a:xfrm>
            <a:off x="4953000" y="914400"/>
            <a:ext cx="4191000" cy="4267200"/>
          </a:xfrm>
          <a:prstGeom prst="rect">
            <a:avLst/>
          </a:prstGeom>
          <a:noFill/>
        </p:spPr>
      </p:pic>
      <p:sp>
        <p:nvSpPr>
          <p:cNvPr id="3" name="Content Placeholder 2"/>
          <p:cNvSpPr>
            <a:spLocks noGrp="1"/>
          </p:cNvSpPr>
          <p:nvPr>
            <p:ph idx="1"/>
          </p:nvPr>
        </p:nvSpPr>
        <p:spPr>
          <a:xfrm>
            <a:off x="0" y="0"/>
            <a:ext cx="6858000" cy="6858000"/>
          </a:xfrm>
        </p:spPr>
        <p:txBody>
          <a:bodyPr>
            <a:normAutofit/>
          </a:bodyPr>
          <a:lstStyle/>
          <a:p>
            <a:r>
              <a:rPr lang="en-US" dirty="0">
                <a:solidFill>
                  <a:srgbClr val="A50021"/>
                </a:solidFill>
              </a:rPr>
              <a:t>In general terms the government policies do not affect the company much nor do the</a:t>
            </a:r>
          </a:p>
          <a:p>
            <a:r>
              <a:rPr lang="en-US" dirty="0">
                <a:solidFill>
                  <a:srgbClr val="A50021"/>
                </a:solidFill>
              </a:rPr>
              <a:t>changes in the government influence the organization of the company. </a:t>
            </a:r>
          </a:p>
          <a:p>
            <a:r>
              <a:rPr lang="en-US" dirty="0">
                <a:solidFill>
                  <a:srgbClr val="A50021"/>
                </a:solidFill>
              </a:rPr>
              <a:t>McDonald’s enjoys an added advantage in countries</a:t>
            </a:r>
          </a:p>
          <a:p>
            <a:r>
              <a:rPr lang="en-US" dirty="0">
                <a:solidFill>
                  <a:srgbClr val="A50021"/>
                </a:solidFill>
              </a:rPr>
              <a:t>where consumer protection laws are not very strong</a:t>
            </a:r>
          </a:p>
          <a:p>
            <a:r>
              <a:rPr lang="en-US" dirty="0">
                <a:solidFill>
                  <a:srgbClr val="A50021"/>
                </a:solidFill>
              </a:rPr>
              <a:t>The international operations of McDonald’s are highly influenced by the individual state policies enforced by each government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cmis.csiro.au/emmrisk/index.1.jpg"/>
          <p:cNvPicPr>
            <a:picLocks noChangeAspect="1" noChangeArrowheads="1"/>
          </p:cNvPicPr>
          <p:nvPr/>
        </p:nvPicPr>
        <p:blipFill>
          <a:blip r:embed="rId2" cstate="print"/>
          <a:srcRect/>
          <a:stretch>
            <a:fillRect/>
          </a:stretch>
        </p:blipFill>
        <p:spPr bwMode="auto">
          <a:xfrm>
            <a:off x="5312879" y="3962400"/>
            <a:ext cx="3831121" cy="2632283"/>
          </a:xfrm>
          <a:prstGeom prst="rect">
            <a:avLst/>
          </a:prstGeom>
          <a:noFill/>
        </p:spPr>
      </p:pic>
      <p:sp>
        <p:nvSpPr>
          <p:cNvPr id="3" name="Content Placeholder 2"/>
          <p:cNvSpPr>
            <a:spLocks noGrp="1"/>
          </p:cNvSpPr>
          <p:nvPr>
            <p:ph idx="1"/>
          </p:nvPr>
        </p:nvSpPr>
        <p:spPr>
          <a:xfrm>
            <a:off x="228600" y="457200"/>
            <a:ext cx="8229600" cy="4525963"/>
          </a:xfrm>
        </p:spPr>
        <p:txBody>
          <a:bodyPr/>
          <a:lstStyle/>
          <a:p>
            <a:r>
              <a:rPr lang="en-US" sz="3600" dirty="0">
                <a:solidFill>
                  <a:srgbClr val="0000FF"/>
                </a:solidFill>
              </a:rPr>
              <a:t>Market leader.</a:t>
            </a:r>
          </a:p>
          <a:p>
            <a:r>
              <a:rPr lang="en-US" sz="3600" dirty="0" smtClean="0">
                <a:solidFill>
                  <a:srgbClr val="0000FF"/>
                </a:solidFill>
              </a:rPr>
              <a:t>Very </a:t>
            </a:r>
            <a:r>
              <a:rPr lang="en-US" sz="3600" dirty="0">
                <a:solidFill>
                  <a:srgbClr val="0000FF"/>
                </a:solidFill>
              </a:rPr>
              <a:t>high target market.</a:t>
            </a:r>
          </a:p>
          <a:p>
            <a:r>
              <a:rPr lang="en-US" sz="3600" dirty="0" smtClean="0">
                <a:solidFill>
                  <a:srgbClr val="0000FF"/>
                </a:solidFill>
              </a:rPr>
              <a:t>Low </a:t>
            </a:r>
            <a:r>
              <a:rPr lang="en-US" sz="3600" dirty="0">
                <a:solidFill>
                  <a:srgbClr val="0000FF"/>
                </a:solidFill>
              </a:rPr>
              <a:t>cost and more incomes.</a:t>
            </a:r>
          </a:p>
          <a:p>
            <a:r>
              <a:rPr lang="en-US" sz="3600" dirty="0" smtClean="0">
                <a:solidFill>
                  <a:srgbClr val="0000FF"/>
                </a:solidFill>
              </a:rPr>
              <a:t>The </a:t>
            </a:r>
            <a:r>
              <a:rPr lang="en-US" sz="3600" dirty="0">
                <a:solidFill>
                  <a:srgbClr val="0000FF"/>
                </a:solidFill>
              </a:rPr>
              <a:t>rate at which the economy of that particular state grows determines the purchasing power of the consumers in that country.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oloradocrimevictims.org/images/social_networking.jpg"/>
          <p:cNvPicPr>
            <a:picLocks noChangeAspect="1" noChangeArrowheads="1"/>
          </p:cNvPicPr>
          <p:nvPr/>
        </p:nvPicPr>
        <p:blipFill>
          <a:blip r:embed="rId2"/>
          <a:srcRect/>
          <a:stretch>
            <a:fillRect/>
          </a:stretch>
        </p:blipFill>
        <p:spPr bwMode="auto">
          <a:xfrm>
            <a:off x="4953000" y="0"/>
            <a:ext cx="4191000" cy="3143250"/>
          </a:xfrm>
          <a:prstGeom prst="rect">
            <a:avLst/>
          </a:prstGeom>
          <a:noFill/>
        </p:spPr>
      </p:pic>
      <p:sp>
        <p:nvSpPr>
          <p:cNvPr id="3" name="Content Placeholder 2"/>
          <p:cNvSpPr>
            <a:spLocks noGrp="1"/>
          </p:cNvSpPr>
          <p:nvPr>
            <p:ph idx="1"/>
          </p:nvPr>
        </p:nvSpPr>
        <p:spPr>
          <a:xfrm>
            <a:off x="0" y="1828800"/>
            <a:ext cx="8229600" cy="4754563"/>
          </a:xfrm>
        </p:spPr>
        <p:txBody>
          <a:bodyPr>
            <a:normAutofit/>
          </a:bodyPr>
          <a:lstStyle/>
          <a:p>
            <a:r>
              <a:rPr lang="en-US" dirty="0">
                <a:solidFill>
                  <a:srgbClr val="FF6600"/>
                </a:solidFill>
              </a:rPr>
              <a:t>As </a:t>
            </a:r>
            <a:r>
              <a:rPr lang="en-US" dirty="0" smtClean="0">
                <a:solidFill>
                  <a:srgbClr val="FF6600"/>
                </a:solidFill>
              </a:rPr>
              <a:t>McDonalds offer </a:t>
            </a:r>
            <a:r>
              <a:rPr lang="en-US" dirty="0" err="1">
                <a:solidFill>
                  <a:srgbClr val="FF6600"/>
                </a:solidFill>
              </a:rPr>
              <a:t>Hilal</a:t>
            </a:r>
            <a:r>
              <a:rPr lang="en-US" dirty="0">
                <a:solidFill>
                  <a:srgbClr val="FF6600"/>
                </a:solidFill>
              </a:rPr>
              <a:t> food majorly so there are no religious, ethical or cultural issues </a:t>
            </a:r>
            <a:r>
              <a:rPr lang="en-US" dirty="0" smtClean="0">
                <a:solidFill>
                  <a:srgbClr val="FF6600"/>
                </a:solidFill>
              </a:rPr>
              <a:t>associated with </a:t>
            </a:r>
            <a:r>
              <a:rPr lang="en-US" dirty="0">
                <a:solidFill>
                  <a:srgbClr val="FF6600"/>
                </a:solidFill>
              </a:rPr>
              <a:t>the operations</a:t>
            </a:r>
          </a:p>
          <a:p>
            <a:r>
              <a:rPr lang="en-US" dirty="0">
                <a:solidFill>
                  <a:srgbClr val="FF6600"/>
                </a:solidFill>
              </a:rPr>
              <a:t>For the rising importance of corporate social responsibility recently McDonald's </a:t>
            </a:r>
            <a:r>
              <a:rPr lang="en-US" dirty="0" smtClean="0">
                <a:solidFill>
                  <a:srgbClr val="FF6600"/>
                </a:solidFill>
              </a:rPr>
              <a:t>has announced </a:t>
            </a:r>
            <a:r>
              <a:rPr lang="en-US" dirty="0">
                <a:solidFill>
                  <a:srgbClr val="FF6600"/>
                </a:solidFill>
              </a:rPr>
              <a:t>that it is giving further backing to Rainforest Alliance certification by </a:t>
            </a:r>
            <a:r>
              <a:rPr lang="en-US" dirty="0" smtClean="0">
                <a:solidFill>
                  <a:srgbClr val="FF6600"/>
                </a:solidFill>
              </a:rPr>
              <a:t>offering a </a:t>
            </a:r>
            <a:r>
              <a:rPr lang="en-US" dirty="0">
                <a:solidFill>
                  <a:srgbClr val="FF6600"/>
                </a:solidFill>
              </a:rPr>
              <a:t>cup of tea with a conscience in all of its 1,200 restaurants in the UK.</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echnical capabilities image - an adjustable spanner"/>
          <p:cNvPicPr>
            <a:picLocks noChangeAspect="1" noChangeArrowheads="1"/>
          </p:cNvPicPr>
          <p:nvPr/>
        </p:nvPicPr>
        <p:blipFill>
          <a:blip r:embed="rId2"/>
          <a:srcRect/>
          <a:stretch>
            <a:fillRect/>
          </a:stretch>
        </p:blipFill>
        <p:spPr bwMode="auto">
          <a:xfrm>
            <a:off x="5343525" y="3809999"/>
            <a:ext cx="3800475" cy="3048001"/>
          </a:xfrm>
          <a:prstGeom prst="rect">
            <a:avLst/>
          </a:prstGeom>
          <a:noFill/>
        </p:spPr>
      </p:pic>
      <p:sp>
        <p:nvSpPr>
          <p:cNvPr id="3" name="Content Placeholder 2"/>
          <p:cNvSpPr>
            <a:spLocks noGrp="1"/>
          </p:cNvSpPr>
          <p:nvPr>
            <p:ph idx="1"/>
          </p:nvPr>
        </p:nvSpPr>
        <p:spPr>
          <a:xfrm>
            <a:off x="0" y="457200"/>
            <a:ext cx="8686800" cy="5668963"/>
          </a:xfrm>
        </p:spPr>
        <p:txBody>
          <a:bodyPr>
            <a:normAutofit fontScale="92500" lnSpcReduction="10000"/>
          </a:bodyPr>
          <a:lstStyle/>
          <a:p>
            <a:r>
              <a:rPr lang="en-US" dirty="0">
                <a:solidFill>
                  <a:srgbClr val="669900"/>
                </a:solidFill>
              </a:rPr>
              <a:t>Food made with the help of machines </a:t>
            </a:r>
            <a:r>
              <a:rPr lang="en-US" dirty="0" smtClean="0">
                <a:solidFill>
                  <a:srgbClr val="669900"/>
                </a:solidFill>
              </a:rPr>
              <a:t>is considered </a:t>
            </a:r>
            <a:r>
              <a:rPr lang="en-US" dirty="0">
                <a:solidFill>
                  <a:srgbClr val="669900"/>
                </a:solidFill>
              </a:rPr>
              <a:t>more hygienic. </a:t>
            </a:r>
            <a:endParaRPr lang="en-US" dirty="0" smtClean="0">
              <a:solidFill>
                <a:srgbClr val="669900"/>
              </a:solidFill>
            </a:endParaRPr>
          </a:p>
          <a:p>
            <a:r>
              <a:rPr lang="en-US" dirty="0" smtClean="0">
                <a:solidFill>
                  <a:srgbClr val="669900"/>
                </a:solidFill>
              </a:rPr>
              <a:t>However</a:t>
            </a:r>
            <a:r>
              <a:rPr lang="en-US" dirty="0">
                <a:solidFill>
                  <a:srgbClr val="669900"/>
                </a:solidFill>
              </a:rPr>
              <a:t>, the continuous developments in the </a:t>
            </a:r>
            <a:r>
              <a:rPr lang="en-US" dirty="0" smtClean="0">
                <a:solidFill>
                  <a:srgbClr val="669900"/>
                </a:solidFill>
              </a:rPr>
              <a:t>technology sector </a:t>
            </a:r>
            <a:r>
              <a:rPr lang="en-US" dirty="0">
                <a:solidFill>
                  <a:srgbClr val="669900"/>
                </a:solidFill>
              </a:rPr>
              <a:t>needs McDonalds to be updated </a:t>
            </a:r>
            <a:r>
              <a:rPr lang="en-US" dirty="0" smtClean="0">
                <a:solidFill>
                  <a:srgbClr val="669900"/>
                </a:solidFill>
              </a:rPr>
              <a:t>regularly.</a:t>
            </a:r>
            <a:endParaRPr lang="en-US" dirty="0">
              <a:solidFill>
                <a:srgbClr val="669900"/>
              </a:solidFill>
            </a:endParaRPr>
          </a:p>
          <a:p>
            <a:r>
              <a:rPr lang="en-US" dirty="0">
                <a:solidFill>
                  <a:srgbClr val="669900"/>
                </a:solidFill>
              </a:rPr>
              <a:t>It is natural that technology has helped McDonald and especially its employees as </a:t>
            </a:r>
            <a:r>
              <a:rPr lang="en-US" dirty="0" smtClean="0">
                <a:solidFill>
                  <a:srgbClr val="669900"/>
                </a:solidFill>
              </a:rPr>
              <a:t>they have </a:t>
            </a:r>
            <a:r>
              <a:rPr lang="en-US" dirty="0">
                <a:solidFill>
                  <a:srgbClr val="669900"/>
                </a:solidFill>
              </a:rPr>
              <a:t>to serve quick services. </a:t>
            </a:r>
            <a:endParaRPr lang="en-US" dirty="0" smtClean="0">
              <a:solidFill>
                <a:srgbClr val="669900"/>
              </a:solidFill>
            </a:endParaRPr>
          </a:p>
          <a:p>
            <a:r>
              <a:rPr lang="en-US" dirty="0" smtClean="0">
                <a:solidFill>
                  <a:srgbClr val="669900"/>
                </a:solidFill>
              </a:rPr>
              <a:t>Computers </a:t>
            </a:r>
            <a:r>
              <a:rPr lang="en-US" dirty="0">
                <a:solidFill>
                  <a:srgbClr val="669900"/>
                </a:solidFill>
              </a:rPr>
              <a:t>and smart cashiers are used by </a:t>
            </a:r>
            <a:r>
              <a:rPr lang="en-US" dirty="0" smtClean="0">
                <a:solidFill>
                  <a:srgbClr val="669900"/>
                </a:solidFill>
              </a:rPr>
              <a:t>the employees </a:t>
            </a:r>
            <a:r>
              <a:rPr lang="en-US" dirty="0">
                <a:solidFill>
                  <a:srgbClr val="669900"/>
                </a:solidFill>
              </a:rPr>
              <a:t>so they would not get confused and they are provided with </a:t>
            </a:r>
            <a:r>
              <a:rPr lang="en-US" dirty="0" smtClean="0">
                <a:solidFill>
                  <a:srgbClr val="669900"/>
                </a:solidFill>
              </a:rPr>
              <a:t>customized database </a:t>
            </a:r>
            <a:r>
              <a:rPr lang="en-US" dirty="0">
                <a:solidFill>
                  <a:srgbClr val="669900"/>
                </a:solidFill>
              </a:rPr>
              <a:t>management system.</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6" name="Text Box 28"/>
          <p:cNvSpPr txBox="1">
            <a:spLocks noChangeArrowheads="1"/>
          </p:cNvSpPr>
          <p:nvPr/>
        </p:nvSpPr>
        <p:spPr bwMode="auto">
          <a:xfrm>
            <a:off x="1143000" y="533400"/>
            <a:ext cx="8001000" cy="5257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                  STAR                                                                                   QUESTION MARK</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                 </a:t>
            </a: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                 CASH COW                                                                                          DOG</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37889" name="Group 1"/>
          <p:cNvGrpSpPr>
            <a:grpSpLocks noChangeAspect="1"/>
          </p:cNvGrpSpPr>
          <p:nvPr/>
        </p:nvGrpSpPr>
        <p:grpSpPr bwMode="auto">
          <a:xfrm>
            <a:off x="152400" y="152399"/>
            <a:ext cx="8839200" cy="6553201"/>
            <a:chOff x="3051" y="6727"/>
            <a:chExt cx="7331" cy="5237"/>
          </a:xfrm>
        </p:grpSpPr>
        <p:sp>
          <p:nvSpPr>
            <p:cNvPr id="37906" name="AutoShape 18"/>
            <p:cNvSpPr>
              <a:spLocks noChangeAspect="1" noChangeArrowheads="1" noTextEdit="1"/>
            </p:cNvSpPr>
            <p:nvPr/>
          </p:nvSpPr>
          <p:spPr bwMode="auto">
            <a:xfrm>
              <a:off x="3051" y="6727"/>
              <a:ext cx="7331" cy="5237"/>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903" name="Line 15"/>
            <p:cNvSpPr>
              <a:spLocks noChangeShapeType="1"/>
            </p:cNvSpPr>
            <p:nvPr/>
          </p:nvSpPr>
          <p:spPr bwMode="auto">
            <a:xfrm>
              <a:off x="3968" y="7120"/>
              <a:ext cx="1" cy="40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02" name="Line 14"/>
            <p:cNvSpPr>
              <a:spLocks noChangeShapeType="1"/>
            </p:cNvSpPr>
            <p:nvPr/>
          </p:nvSpPr>
          <p:spPr bwMode="auto">
            <a:xfrm>
              <a:off x="3967" y="11178"/>
              <a:ext cx="6285"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01" name="Line 13"/>
            <p:cNvSpPr>
              <a:spLocks noChangeShapeType="1"/>
            </p:cNvSpPr>
            <p:nvPr/>
          </p:nvSpPr>
          <p:spPr bwMode="auto">
            <a:xfrm flipH="1">
              <a:off x="3967" y="7120"/>
              <a:ext cx="628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00" name="Line 12"/>
            <p:cNvSpPr>
              <a:spLocks noChangeShapeType="1"/>
            </p:cNvSpPr>
            <p:nvPr/>
          </p:nvSpPr>
          <p:spPr bwMode="auto">
            <a:xfrm>
              <a:off x="6979" y="7120"/>
              <a:ext cx="2" cy="40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99" name="Line 11"/>
            <p:cNvSpPr>
              <a:spLocks noChangeShapeType="1"/>
            </p:cNvSpPr>
            <p:nvPr/>
          </p:nvSpPr>
          <p:spPr bwMode="auto">
            <a:xfrm>
              <a:off x="3967" y="9084"/>
              <a:ext cx="6286"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98" name="Line 10"/>
            <p:cNvSpPr>
              <a:spLocks noChangeShapeType="1"/>
            </p:cNvSpPr>
            <p:nvPr/>
          </p:nvSpPr>
          <p:spPr bwMode="auto">
            <a:xfrm flipV="1">
              <a:off x="10251" y="7120"/>
              <a:ext cx="1" cy="40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97" name="Line 9"/>
            <p:cNvSpPr>
              <a:spLocks noChangeShapeType="1"/>
            </p:cNvSpPr>
            <p:nvPr/>
          </p:nvSpPr>
          <p:spPr bwMode="auto">
            <a:xfrm flipV="1">
              <a:off x="3444" y="7251"/>
              <a:ext cx="0" cy="340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7896" name="Line 8"/>
            <p:cNvSpPr>
              <a:spLocks noChangeShapeType="1"/>
            </p:cNvSpPr>
            <p:nvPr/>
          </p:nvSpPr>
          <p:spPr bwMode="auto">
            <a:xfrm>
              <a:off x="5800" y="11571"/>
              <a:ext cx="366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7895" name="Text Box 7"/>
            <p:cNvSpPr txBox="1">
              <a:spLocks noChangeArrowheads="1"/>
            </p:cNvSpPr>
            <p:nvPr/>
          </p:nvSpPr>
          <p:spPr bwMode="auto">
            <a:xfrm>
              <a:off x="3051" y="8691"/>
              <a:ext cx="1309" cy="6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rPr>
                <a:t>GROWTH RATE</a:t>
              </a:r>
              <a:endParaRPr kumimoji="0" lang="en-US" sz="1800" b="0" i="0" u="none" strike="noStrike" cap="none" normalizeH="0" baseline="0" smtClean="0">
                <a:ln>
                  <a:noFill/>
                </a:ln>
                <a:solidFill>
                  <a:schemeClr val="tx1"/>
                </a:solidFill>
                <a:effectLst/>
                <a:latin typeface="Arial" pitchFamily="34" charset="0"/>
              </a:endParaRPr>
            </a:p>
          </p:txBody>
        </p:sp>
        <p:sp>
          <p:nvSpPr>
            <p:cNvPr id="37894" name="Text Box 6"/>
            <p:cNvSpPr txBox="1">
              <a:spLocks noChangeArrowheads="1"/>
            </p:cNvSpPr>
            <p:nvPr/>
          </p:nvSpPr>
          <p:spPr bwMode="auto">
            <a:xfrm>
              <a:off x="6455" y="11571"/>
              <a:ext cx="2487" cy="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rPr>
                <a:t>MARKET SHARE</a:t>
              </a:r>
              <a:endParaRPr kumimoji="0" lang="en-US" sz="1800" b="0" i="0" u="none" strike="noStrike" cap="none" normalizeH="0" baseline="0" smtClean="0">
                <a:ln>
                  <a:noFill/>
                </a:ln>
                <a:solidFill>
                  <a:schemeClr val="tx1"/>
                </a:solidFill>
                <a:effectLst/>
                <a:latin typeface="Arial" pitchFamily="34" charset="0"/>
              </a:endParaRPr>
            </a:p>
          </p:txBody>
        </p:sp>
        <p:sp>
          <p:nvSpPr>
            <p:cNvPr id="37893" name="Text Box 5"/>
            <p:cNvSpPr txBox="1">
              <a:spLocks noChangeArrowheads="1"/>
            </p:cNvSpPr>
            <p:nvPr/>
          </p:nvSpPr>
          <p:spPr bwMode="auto">
            <a:xfrm>
              <a:off x="3313" y="6858"/>
              <a:ext cx="785" cy="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HIGH</a:t>
              </a:r>
              <a:endParaRPr kumimoji="0" lang="en-US" sz="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892" name="Text Box 4"/>
            <p:cNvSpPr txBox="1">
              <a:spLocks noChangeArrowheads="1"/>
            </p:cNvSpPr>
            <p:nvPr/>
          </p:nvSpPr>
          <p:spPr bwMode="auto">
            <a:xfrm>
              <a:off x="3313" y="10786"/>
              <a:ext cx="654" cy="3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LOW</a:t>
              </a:r>
              <a:endParaRPr kumimoji="0" lang="en-US" sz="1800" b="0" i="0" u="none" strike="noStrike" cap="none" normalizeH="0" baseline="0" smtClean="0">
                <a:ln>
                  <a:noFill/>
                </a:ln>
                <a:solidFill>
                  <a:schemeClr val="tx1"/>
                </a:solidFill>
                <a:effectLst/>
                <a:latin typeface="Arial" pitchFamily="34" charset="0"/>
              </a:endParaRPr>
            </a:p>
          </p:txBody>
        </p:sp>
        <p:sp>
          <p:nvSpPr>
            <p:cNvPr id="37891" name="Text Box 3"/>
            <p:cNvSpPr txBox="1">
              <a:spLocks noChangeArrowheads="1"/>
            </p:cNvSpPr>
            <p:nvPr/>
          </p:nvSpPr>
          <p:spPr bwMode="auto">
            <a:xfrm>
              <a:off x="3967" y="11178"/>
              <a:ext cx="787" cy="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HIGH</a:t>
              </a:r>
              <a:endParaRPr kumimoji="0" lang="en-US" sz="1800" b="0" i="0" u="none" strike="noStrike" cap="none" normalizeH="0" baseline="0" smtClean="0">
                <a:ln>
                  <a:noFill/>
                </a:ln>
                <a:solidFill>
                  <a:schemeClr val="tx1"/>
                </a:solidFill>
                <a:effectLst/>
                <a:latin typeface="Arial" pitchFamily="34" charset="0"/>
              </a:endParaRPr>
            </a:p>
          </p:txBody>
        </p:sp>
        <p:sp>
          <p:nvSpPr>
            <p:cNvPr id="37890" name="Text Box 2"/>
            <p:cNvSpPr txBox="1">
              <a:spLocks noChangeArrowheads="1"/>
            </p:cNvSpPr>
            <p:nvPr/>
          </p:nvSpPr>
          <p:spPr bwMode="auto">
            <a:xfrm>
              <a:off x="9597" y="11178"/>
              <a:ext cx="654" cy="3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LOW</a:t>
              </a:r>
              <a:endParaRPr kumimoji="0" lang="en-US" sz="1800" b="0" i="0" u="none" strike="noStrike" cap="none" normalizeH="0" baseline="0" smtClean="0">
                <a:ln>
                  <a:noFill/>
                </a:ln>
                <a:solidFill>
                  <a:schemeClr val="tx1"/>
                </a:solidFill>
                <a:effectLst/>
                <a:latin typeface="Arial" pitchFamily="34" charset="0"/>
              </a:endParaRPr>
            </a:p>
          </p:txBody>
        </p:sp>
      </p:grpSp>
      <p:pic>
        <p:nvPicPr>
          <p:cNvPr id="37905" name="Picture 17"/>
          <p:cNvPicPr>
            <a:picLocks noChangeAspect="1" noChangeArrowheads="1"/>
          </p:cNvPicPr>
          <p:nvPr/>
        </p:nvPicPr>
        <p:blipFill>
          <a:blip r:embed="rId2"/>
          <a:srcRect/>
          <a:stretch>
            <a:fillRect/>
          </a:stretch>
        </p:blipFill>
        <p:spPr bwMode="auto">
          <a:xfrm>
            <a:off x="2514600" y="1371600"/>
            <a:ext cx="1047750" cy="971550"/>
          </a:xfrm>
          <a:prstGeom prst="rect">
            <a:avLst/>
          </a:prstGeom>
          <a:noFill/>
        </p:spPr>
      </p:pic>
      <p:sp>
        <p:nvSpPr>
          <p:cNvPr id="3790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8" name="Rectangle 20"/>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rPr>
              <a:t>  </a:t>
            </a:r>
            <a:endParaRPr kumimoji="0" lang="en-US" sz="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rPr>
              <a:t>       STAR                                              QUESTION MARK</a:t>
            </a:r>
            <a:endParaRPr kumimoji="0" lang="en-US" sz="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www.denguedb.org/images/focusOnHeader.jpg"/>
          <p:cNvPicPr>
            <a:picLocks noChangeAspect="1" noChangeArrowheads="1"/>
          </p:cNvPicPr>
          <p:nvPr/>
        </p:nvPicPr>
        <p:blipFill>
          <a:blip r:embed="rId2"/>
          <a:srcRect/>
          <a:stretch>
            <a:fillRect/>
          </a:stretch>
        </p:blipFill>
        <p:spPr bwMode="auto">
          <a:xfrm rot="726507">
            <a:off x="6239086" y="4883752"/>
            <a:ext cx="2756857" cy="1704061"/>
          </a:xfrm>
          <a:prstGeom prst="rect">
            <a:avLst/>
          </a:prstGeom>
          <a:noFill/>
        </p:spPr>
      </p:pic>
      <p:sp>
        <p:nvSpPr>
          <p:cNvPr id="2" name="Title 1"/>
          <p:cNvSpPr>
            <a:spLocks noGrp="1"/>
          </p:cNvSpPr>
          <p:nvPr>
            <p:ph type="title"/>
          </p:nvPr>
        </p:nvSpPr>
        <p:spPr>
          <a:xfrm>
            <a:off x="457200" y="609600"/>
            <a:ext cx="8229600" cy="762000"/>
          </a:xfrm>
        </p:spPr>
        <p:txBody>
          <a:bodyPr>
            <a:normAutofit fontScale="90000"/>
          </a:bodyPr>
          <a:lstStyle/>
          <a:p>
            <a:r>
              <a:rPr lang="en-GB" sz="6000" b="1" dirty="0">
                <a:solidFill>
                  <a:srgbClr val="0070C0"/>
                </a:solidFill>
              </a:rPr>
              <a:t>Porter’s Generic Strategies Analysis</a:t>
            </a:r>
            <a:r>
              <a:rPr lang="en-US" dirty="0"/>
              <a:t/>
            </a:r>
            <a:br>
              <a:rPr lang="en-US" dirty="0"/>
            </a:br>
            <a:endParaRPr lang="en-US" dirty="0"/>
          </a:p>
        </p:txBody>
      </p:sp>
      <p:sp>
        <p:nvSpPr>
          <p:cNvPr id="4" name="TextBox 3"/>
          <p:cNvSpPr txBox="1"/>
          <p:nvPr/>
        </p:nvSpPr>
        <p:spPr>
          <a:xfrm>
            <a:off x="457200" y="1371600"/>
            <a:ext cx="8382000" cy="5262979"/>
          </a:xfrm>
          <a:prstGeom prst="rect">
            <a:avLst/>
          </a:prstGeom>
          <a:noFill/>
        </p:spPr>
        <p:txBody>
          <a:bodyPr wrap="square" rtlCol="0">
            <a:spAutoFit/>
          </a:bodyPr>
          <a:lstStyle/>
          <a:p>
            <a:pPr>
              <a:buFont typeface="Arial" pitchFamily="34" charset="0"/>
              <a:buChar char="•"/>
            </a:pPr>
            <a:r>
              <a:rPr lang="en-US" sz="4800" dirty="0" smtClean="0">
                <a:solidFill>
                  <a:srgbClr val="669900"/>
                </a:solidFill>
              </a:rPr>
              <a:t>COST LEADERSHIP</a:t>
            </a:r>
          </a:p>
          <a:p>
            <a:pPr>
              <a:buFont typeface="Arial" pitchFamily="34" charset="0"/>
              <a:buChar char="•"/>
            </a:pPr>
            <a:endParaRPr lang="en-US" sz="4800" dirty="0" smtClean="0">
              <a:solidFill>
                <a:srgbClr val="669900"/>
              </a:solidFill>
            </a:endParaRPr>
          </a:p>
          <a:p>
            <a:pPr>
              <a:buFont typeface="Arial" pitchFamily="34" charset="0"/>
              <a:buChar char="•"/>
            </a:pPr>
            <a:endParaRPr lang="en-US" sz="4800" dirty="0" smtClean="0">
              <a:solidFill>
                <a:srgbClr val="669900"/>
              </a:solidFill>
            </a:endParaRPr>
          </a:p>
          <a:p>
            <a:pPr>
              <a:buFont typeface="Arial" pitchFamily="34" charset="0"/>
              <a:buChar char="•"/>
            </a:pPr>
            <a:r>
              <a:rPr lang="en-US" sz="4800" dirty="0" smtClean="0">
                <a:solidFill>
                  <a:srgbClr val="669900"/>
                </a:solidFill>
              </a:rPr>
              <a:t>DIFFERENTIATION</a:t>
            </a:r>
          </a:p>
          <a:p>
            <a:pPr>
              <a:buFont typeface="Arial" pitchFamily="34" charset="0"/>
              <a:buChar char="•"/>
            </a:pPr>
            <a:endParaRPr lang="en-US" sz="4800" dirty="0">
              <a:solidFill>
                <a:srgbClr val="669900"/>
              </a:solidFill>
            </a:endParaRPr>
          </a:p>
          <a:p>
            <a:pPr>
              <a:buFont typeface="Arial" pitchFamily="34" charset="0"/>
              <a:buChar char="•"/>
            </a:pPr>
            <a:endParaRPr lang="en-US" sz="4800" dirty="0" smtClean="0">
              <a:solidFill>
                <a:srgbClr val="669900"/>
              </a:solidFill>
            </a:endParaRPr>
          </a:p>
          <a:p>
            <a:pPr>
              <a:buFont typeface="Arial" pitchFamily="34" charset="0"/>
              <a:buChar char="•"/>
            </a:pPr>
            <a:r>
              <a:rPr lang="en-US" sz="4800" dirty="0" smtClean="0">
                <a:solidFill>
                  <a:srgbClr val="669900"/>
                </a:solidFill>
              </a:rPr>
              <a:t>FOCUS</a:t>
            </a:r>
            <a:endParaRPr lang="en-US" sz="4800" dirty="0">
              <a:solidFill>
                <a:srgbClr val="669900"/>
              </a:solidFill>
            </a:endParaRPr>
          </a:p>
        </p:txBody>
      </p:sp>
      <p:pic>
        <p:nvPicPr>
          <p:cNvPr id="38914" name="Picture 2" descr="http://home.planet.nl/~megen164/Ketting.JPG"/>
          <p:cNvPicPr>
            <a:picLocks noChangeAspect="1" noChangeArrowheads="1"/>
          </p:cNvPicPr>
          <p:nvPr/>
        </p:nvPicPr>
        <p:blipFill>
          <a:blip r:embed="rId3"/>
          <a:srcRect/>
          <a:stretch>
            <a:fillRect/>
          </a:stretch>
        </p:blipFill>
        <p:spPr bwMode="auto">
          <a:xfrm rot="1243021">
            <a:off x="6046463" y="845536"/>
            <a:ext cx="2544319" cy="1908240"/>
          </a:xfrm>
          <a:prstGeom prst="rect">
            <a:avLst/>
          </a:prstGeom>
          <a:noFill/>
        </p:spPr>
      </p:pic>
      <p:pic>
        <p:nvPicPr>
          <p:cNvPr id="38916" name="Picture 4" descr="http://market.magicgold.kiev.ua/20060307.jpg"/>
          <p:cNvPicPr>
            <a:picLocks noChangeAspect="1" noChangeArrowheads="1"/>
          </p:cNvPicPr>
          <p:nvPr/>
        </p:nvPicPr>
        <p:blipFill>
          <a:blip r:embed="rId4"/>
          <a:srcRect/>
          <a:stretch>
            <a:fillRect/>
          </a:stretch>
        </p:blipFill>
        <p:spPr bwMode="auto">
          <a:xfrm rot="20216827">
            <a:off x="5559305" y="2572400"/>
            <a:ext cx="1936750" cy="23241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www.lakehousebusinessconsulting.com/images/workers.jpg"/>
          <p:cNvPicPr>
            <a:picLocks noChangeAspect="1" noChangeArrowheads="1"/>
          </p:cNvPicPr>
          <p:nvPr/>
        </p:nvPicPr>
        <p:blipFill>
          <a:blip r:embed="rId2"/>
          <a:srcRect/>
          <a:stretch>
            <a:fillRect/>
          </a:stretch>
        </p:blipFill>
        <p:spPr bwMode="auto">
          <a:xfrm rot="550090">
            <a:off x="6907622" y="4774901"/>
            <a:ext cx="1747646" cy="1961186"/>
          </a:xfrm>
          <a:prstGeom prst="rect">
            <a:avLst/>
          </a:prstGeom>
          <a:noFill/>
        </p:spPr>
      </p:pic>
      <p:pic>
        <p:nvPicPr>
          <p:cNvPr id="39940" name="Picture 4" descr="http://www.chiangmainews.com/tips/image_tips/Bargaining_up.jpg"/>
          <p:cNvPicPr>
            <a:picLocks noChangeAspect="1" noChangeArrowheads="1"/>
          </p:cNvPicPr>
          <p:nvPr/>
        </p:nvPicPr>
        <p:blipFill>
          <a:blip r:embed="rId3"/>
          <a:srcRect/>
          <a:stretch>
            <a:fillRect/>
          </a:stretch>
        </p:blipFill>
        <p:spPr bwMode="auto">
          <a:xfrm rot="1252945">
            <a:off x="5825909" y="1124830"/>
            <a:ext cx="2831749" cy="1999216"/>
          </a:xfrm>
          <a:prstGeom prst="rect">
            <a:avLst/>
          </a:prstGeom>
          <a:noFill/>
        </p:spPr>
      </p:pic>
      <p:sp>
        <p:nvSpPr>
          <p:cNvPr id="2" name="Title 1"/>
          <p:cNvSpPr>
            <a:spLocks noGrp="1"/>
          </p:cNvSpPr>
          <p:nvPr>
            <p:ph type="title"/>
          </p:nvPr>
        </p:nvSpPr>
        <p:spPr/>
        <p:txBody>
          <a:bodyPr>
            <a:normAutofit fontScale="90000"/>
          </a:bodyPr>
          <a:lstStyle/>
          <a:p>
            <a:r>
              <a:rPr lang="en-US" sz="6700" b="1" dirty="0">
                <a:solidFill>
                  <a:srgbClr val="A50021"/>
                </a:solidFill>
              </a:rPr>
              <a:t>The Five Forces Model</a:t>
            </a:r>
            <a:r>
              <a:rPr lang="en-US" dirty="0"/>
              <a:t/>
            </a:r>
            <a:br>
              <a:rPr lang="en-US" dirty="0"/>
            </a:br>
            <a:endParaRPr lang="en-US" dirty="0"/>
          </a:p>
        </p:txBody>
      </p:sp>
      <p:sp>
        <p:nvSpPr>
          <p:cNvPr id="3" name="Content Placeholder 2"/>
          <p:cNvSpPr>
            <a:spLocks noGrp="1"/>
          </p:cNvSpPr>
          <p:nvPr>
            <p:ph idx="1"/>
          </p:nvPr>
        </p:nvSpPr>
        <p:spPr>
          <a:xfrm>
            <a:off x="228600" y="1143000"/>
            <a:ext cx="8686800" cy="5715000"/>
          </a:xfrm>
        </p:spPr>
        <p:txBody>
          <a:bodyPr>
            <a:normAutofit/>
          </a:bodyPr>
          <a:lstStyle/>
          <a:p>
            <a:pPr lvl="0"/>
            <a:r>
              <a:rPr lang="en-US" b="1" dirty="0">
                <a:solidFill>
                  <a:srgbClr val="FF6600"/>
                </a:solidFill>
              </a:rPr>
              <a:t>Threat of New </a:t>
            </a:r>
            <a:r>
              <a:rPr lang="en-US" b="1" dirty="0" smtClean="0">
                <a:solidFill>
                  <a:srgbClr val="FF6600"/>
                </a:solidFill>
              </a:rPr>
              <a:t>Entrants</a:t>
            </a:r>
          </a:p>
          <a:p>
            <a:pPr lvl="0"/>
            <a:endParaRPr lang="en-US" b="1" dirty="0">
              <a:solidFill>
                <a:srgbClr val="FF6600"/>
              </a:solidFill>
            </a:endParaRPr>
          </a:p>
          <a:p>
            <a:pPr lvl="0"/>
            <a:r>
              <a:rPr lang="en-US" b="1" dirty="0">
                <a:solidFill>
                  <a:srgbClr val="FF6600"/>
                </a:solidFill>
              </a:rPr>
              <a:t>Bargaining Power of </a:t>
            </a:r>
            <a:r>
              <a:rPr lang="en-US" b="1" dirty="0" smtClean="0">
                <a:solidFill>
                  <a:srgbClr val="FF6600"/>
                </a:solidFill>
              </a:rPr>
              <a:t>Customers</a:t>
            </a:r>
          </a:p>
          <a:p>
            <a:pPr lvl="0"/>
            <a:endParaRPr lang="en-US" b="1" dirty="0">
              <a:solidFill>
                <a:srgbClr val="FF6600"/>
              </a:solidFill>
            </a:endParaRPr>
          </a:p>
          <a:p>
            <a:pPr lvl="0"/>
            <a:r>
              <a:rPr lang="en-US" b="1" dirty="0">
                <a:solidFill>
                  <a:srgbClr val="FF6600"/>
                </a:solidFill>
              </a:rPr>
              <a:t>Bargaining Power of </a:t>
            </a:r>
            <a:r>
              <a:rPr lang="en-US" b="1" dirty="0" smtClean="0">
                <a:solidFill>
                  <a:srgbClr val="FF6600"/>
                </a:solidFill>
              </a:rPr>
              <a:t>Suppliers</a:t>
            </a:r>
          </a:p>
          <a:p>
            <a:pPr lvl="0"/>
            <a:endParaRPr lang="en-US" b="1" dirty="0">
              <a:solidFill>
                <a:srgbClr val="FF6600"/>
              </a:solidFill>
            </a:endParaRPr>
          </a:p>
          <a:p>
            <a:pPr lvl="0"/>
            <a:r>
              <a:rPr lang="en-US" b="1" dirty="0">
                <a:solidFill>
                  <a:srgbClr val="FF6600"/>
                </a:solidFill>
              </a:rPr>
              <a:t>Rivalry Among Existing </a:t>
            </a:r>
            <a:r>
              <a:rPr lang="en-US" b="1" dirty="0" smtClean="0">
                <a:solidFill>
                  <a:srgbClr val="FF6600"/>
                </a:solidFill>
              </a:rPr>
              <a:t>Firms</a:t>
            </a:r>
          </a:p>
          <a:p>
            <a:pPr lvl="0"/>
            <a:endParaRPr lang="en-US" b="1" dirty="0">
              <a:solidFill>
                <a:srgbClr val="FF6600"/>
              </a:solidFill>
            </a:endParaRPr>
          </a:p>
          <a:p>
            <a:pPr lvl="0"/>
            <a:r>
              <a:rPr lang="en-US" b="1" dirty="0">
                <a:solidFill>
                  <a:srgbClr val="FF6600"/>
                </a:solidFill>
              </a:rPr>
              <a:t>Threat of Substitutes</a:t>
            </a:r>
          </a:p>
          <a:p>
            <a:endParaRPr lang="en-US" dirty="0"/>
          </a:p>
        </p:txBody>
      </p:sp>
      <p:pic>
        <p:nvPicPr>
          <p:cNvPr id="39938" name="Picture 2" descr="http://www.palmbeachpost.com/shared-blogs/palmbeach/cerabino/media/sibling%20rivalry.jpg"/>
          <p:cNvPicPr>
            <a:picLocks noChangeAspect="1" noChangeArrowheads="1"/>
          </p:cNvPicPr>
          <p:nvPr/>
        </p:nvPicPr>
        <p:blipFill>
          <a:blip r:embed="rId4"/>
          <a:srcRect/>
          <a:stretch>
            <a:fillRect/>
          </a:stretch>
        </p:blipFill>
        <p:spPr bwMode="auto">
          <a:xfrm rot="20292032">
            <a:off x="5803425" y="2724986"/>
            <a:ext cx="1600200" cy="24259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www.obesitycures.com/images/ronald_and_birdie.jpg"/>
          <p:cNvPicPr>
            <a:picLocks noChangeAspect="1" noChangeArrowheads="1"/>
          </p:cNvPicPr>
          <p:nvPr/>
        </p:nvPicPr>
        <p:blipFill>
          <a:blip r:embed="rId2"/>
          <a:srcRect/>
          <a:stretch>
            <a:fillRect/>
          </a:stretch>
        </p:blipFill>
        <p:spPr bwMode="auto">
          <a:xfrm rot="1021959">
            <a:off x="6951180" y="4372424"/>
            <a:ext cx="1524000" cy="1905000"/>
          </a:xfrm>
          <a:prstGeom prst="rect">
            <a:avLst/>
          </a:prstGeom>
          <a:noFill/>
        </p:spPr>
      </p:pic>
      <p:sp>
        <p:nvSpPr>
          <p:cNvPr id="3" name="Content Placeholder 2"/>
          <p:cNvSpPr>
            <a:spLocks noGrp="1"/>
          </p:cNvSpPr>
          <p:nvPr>
            <p:ph idx="1"/>
          </p:nvPr>
        </p:nvSpPr>
        <p:spPr>
          <a:xfrm>
            <a:off x="0" y="0"/>
            <a:ext cx="6172200" cy="6858000"/>
          </a:xfrm>
        </p:spPr>
        <p:txBody>
          <a:bodyPr>
            <a:normAutofit fontScale="92500" lnSpcReduction="10000"/>
          </a:bodyPr>
          <a:lstStyle/>
          <a:p>
            <a:pPr>
              <a:lnSpc>
                <a:spcPct val="150000"/>
              </a:lnSpc>
            </a:pPr>
            <a:r>
              <a:rPr lang="en-US" b="1" dirty="0" smtClean="0">
                <a:solidFill>
                  <a:srgbClr val="FF0000"/>
                </a:solidFill>
              </a:rPr>
              <a:t>1958-Mcdonald’s </a:t>
            </a:r>
            <a:r>
              <a:rPr lang="en-US" b="1" dirty="0">
                <a:solidFill>
                  <a:srgbClr val="FF0000"/>
                </a:solidFill>
              </a:rPr>
              <a:t>sells it’s 100 millionth </a:t>
            </a:r>
            <a:r>
              <a:rPr lang="en-US" b="1" dirty="0" smtClean="0">
                <a:solidFill>
                  <a:srgbClr val="FF0000"/>
                </a:solidFill>
              </a:rPr>
              <a:t>hamburger</a:t>
            </a:r>
            <a:endParaRPr lang="en-US" b="1" dirty="0">
              <a:solidFill>
                <a:srgbClr val="FF0000"/>
              </a:solidFill>
            </a:endParaRPr>
          </a:p>
          <a:p>
            <a:pPr>
              <a:lnSpc>
                <a:spcPct val="150000"/>
              </a:lnSpc>
            </a:pPr>
            <a:r>
              <a:rPr lang="en-US" b="1" dirty="0">
                <a:solidFill>
                  <a:srgbClr val="FF0000"/>
                </a:solidFill>
              </a:rPr>
              <a:t>1959-100</a:t>
            </a:r>
            <a:r>
              <a:rPr lang="en-US" b="1" baseline="30000" dirty="0">
                <a:solidFill>
                  <a:srgbClr val="FF0000"/>
                </a:solidFill>
              </a:rPr>
              <a:t>th</a:t>
            </a:r>
            <a:r>
              <a:rPr lang="en-US" b="1" dirty="0">
                <a:solidFill>
                  <a:srgbClr val="FF0000"/>
                </a:solidFill>
              </a:rPr>
              <a:t> restaurant was opened in </a:t>
            </a:r>
            <a:r>
              <a:rPr lang="en-US" b="1" dirty="0" smtClean="0">
                <a:solidFill>
                  <a:srgbClr val="FF0000"/>
                </a:solidFill>
              </a:rPr>
              <a:t>Fond </a:t>
            </a:r>
            <a:r>
              <a:rPr lang="en-US" b="1" dirty="0">
                <a:solidFill>
                  <a:srgbClr val="FF0000"/>
                </a:solidFill>
              </a:rPr>
              <a:t>du </a:t>
            </a:r>
            <a:r>
              <a:rPr lang="en-US" b="1" dirty="0" err="1" smtClean="0">
                <a:solidFill>
                  <a:srgbClr val="FF0000"/>
                </a:solidFill>
              </a:rPr>
              <a:t>lac</a:t>
            </a:r>
            <a:endParaRPr lang="en-US" b="1" dirty="0">
              <a:solidFill>
                <a:srgbClr val="FF0000"/>
              </a:solidFill>
            </a:endParaRPr>
          </a:p>
          <a:p>
            <a:pPr>
              <a:lnSpc>
                <a:spcPct val="150000"/>
              </a:lnSpc>
            </a:pPr>
            <a:r>
              <a:rPr lang="en-US" b="1" dirty="0" smtClean="0">
                <a:solidFill>
                  <a:srgbClr val="FF0000"/>
                </a:solidFill>
              </a:rPr>
              <a:t>1962- Indoor </a:t>
            </a:r>
            <a:r>
              <a:rPr lang="en-US" b="1" dirty="0">
                <a:solidFill>
                  <a:srgbClr val="FF0000"/>
                </a:solidFill>
              </a:rPr>
              <a:t>seating was </a:t>
            </a:r>
            <a:r>
              <a:rPr lang="en-US" b="1" dirty="0" smtClean="0">
                <a:solidFill>
                  <a:srgbClr val="FF0000"/>
                </a:solidFill>
              </a:rPr>
              <a:t>introduced</a:t>
            </a:r>
            <a:r>
              <a:rPr lang="en-US" b="1" dirty="0">
                <a:solidFill>
                  <a:srgbClr val="FF0000"/>
                </a:solidFill>
              </a:rPr>
              <a:t> </a:t>
            </a:r>
          </a:p>
          <a:p>
            <a:pPr>
              <a:lnSpc>
                <a:spcPct val="150000"/>
              </a:lnSpc>
            </a:pPr>
            <a:r>
              <a:rPr lang="en-US" b="1" dirty="0" smtClean="0">
                <a:solidFill>
                  <a:srgbClr val="FF0000"/>
                </a:solidFill>
              </a:rPr>
              <a:t>1965-Mcdonalds </a:t>
            </a:r>
            <a:r>
              <a:rPr lang="en-US" b="1" dirty="0">
                <a:solidFill>
                  <a:srgbClr val="FF0000"/>
                </a:solidFill>
              </a:rPr>
              <a:t>introduced its first public stock offering </a:t>
            </a:r>
          </a:p>
          <a:p>
            <a:pPr>
              <a:lnSpc>
                <a:spcPct val="150000"/>
              </a:lnSpc>
            </a:pPr>
            <a:r>
              <a:rPr lang="en-US" b="1" dirty="0" smtClean="0">
                <a:solidFill>
                  <a:srgbClr val="FF0000"/>
                </a:solidFill>
              </a:rPr>
              <a:t>1966- Ronald </a:t>
            </a:r>
            <a:r>
              <a:rPr lang="en-US" b="1" dirty="0" err="1" smtClean="0">
                <a:solidFill>
                  <a:srgbClr val="FF0000"/>
                </a:solidFill>
              </a:rPr>
              <a:t>Mcdonald</a:t>
            </a:r>
            <a:r>
              <a:rPr lang="en-US" b="1" dirty="0" smtClean="0">
                <a:solidFill>
                  <a:srgbClr val="FF0000"/>
                </a:solidFill>
              </a:rPr>
              <a:t> </a:t>
            </a:r>
            <a:r>
              <a:rPr lang="en-US" b="1" dirty="0">
                <a:solidFill>
                  <a:srgbClr val="FF0000"/>
                </a:solidFill>
              </a:rPr>
              <a:t>appears in first television commercial</a:t>
            </a:r>
          </a:p>
          <a:p>
            <a:endParaRPr lang="en-US" dirty="0"/>
          </a:p>
        </p:txBody>
      </p:sp>
      <p:pic>
        <p:nvPicPr>
          <p:cNvPr id="15362" name="Picture 2" descr="http://epicurious.blogs.com/features__editor/images/2008/01/09/mcdonalds_double_cheeseburger.jpg"/>
          <p:cNvPicPr>
            <a:picLocks noChangeAspect="1" noChangeArrowheads="1"/>
          </p:cNvPicPr>
          <p:nvPr/>
        </p:nvPicPr>
        <p:blipFill>
          <a:blip r:embed="rId3"/>
          <a:srcRect/>
          <a:stretch>
            <a:fillRect/>
          </a:stretch>
        </p:blipFill>
        <p:spPr bwMode="auto">
          <a:xfrm rot="1639822">
            <a:off x="6479750" y="334641"/>
            <a:ext cx="1809751" cy="1447801"/>
          </a:xfrm>
          <a:prstGeom prst="rect">
            <a:avLst/>
          </a:prstGeom>
          <a:noFill/>
        </p:spPr>
      </p:pic>
      <p:pic>
        <p:nvPicPr>
          <p:cNvPr id="15364" name="Picture 4" descr="http://www.archidose.org/Blog/Old/mcd.gif"/>
          <p:cNvPicPr>
            <a:picLocks noChangeAspect="1" noChangeArrowheads="1"/>
          </p:cNvPicPr>
          <p:nvPr/>
        </p:nvPicPr>
        <p:blipFill>
          <a:blip r:embed="rId4"/>
          <a:srcRect/>
          <a:stretch>
            <a:fillRect/>
          </a:stretch>
        </p:blipFill>
        <p:spPr bwMode="auto">
          <a:xfrm rot="20990750">
            <a:off x="5949635" y="1947782"/>
            <a:ext cx="2392810" cy="200996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0"/>
            <a:ext cx="5791200" cy="7239000"/>
          </a:xfrm>
        </p:spPr>
        <p:txBody>
          <a:bodyPr>
            <a:normAutofit fontScale="85000" lnSpcReduction="10000"/>
          </a:bodyPr>
          <a:lstStyle/>
          <a:p>
            <a:pPr>
              <a:lnSpc>
                <a:spcPct val="150000"/>
              </a:lnSpc>
            </a:pPr>
            <a:r>
              <a:rPr lang="en-US" sz="3300" b="1" dirty="0" smtClean="0">
                <a:solidFill>
                  <a:srgbClr val="0070C0"/>
                </a:solidFill>
              </a:rPr>
              <a:t>1967- </a:t>
            </a:r>
            <a:r>
              <a:rPr lang="en-US" sz="3300" b="1" dirty="0" err="1" smtClean="0">
                <a:solidFill>
                  <a:srgbClr val="0070C0"/>
                </a:solidFill>
              </a:rPr>
              <a:t>Mcdonald</a:t>
            </a:r>
            <a:r>
              <a:rPr lang="en-US" sz="3300" b="1" dirty="0" smtClean="0">
                <a:solidFill>
                  <a:srgbClr val="0070C0"/>
                </a:solidFill>
              </a:rPr>
              <a:t> </a:t>
            </a:r>
            <a:r>
              <a:rPr lang="en-US" sz="3300" b="1" dirty="0">
                <a:solidFill>
                  <a:srgbClr val="0070C0"/>
                </a:solidFill>
              </a:rPr>
              <a:t>opens it’s first international </a:t>
            </a:r>
            <a:r>
              <a:rPr lang="en-US" sz="3300" b="1" dirty="0" smtClean="0">
                <a:solidFill>
                  <a:srgbClr val="0070C0"/>
                </a:solidFill>
              </a:rPr>
              <a:t>restaurant </a:t>
            </a:r>
            <a:r>
              <a:rPr lang="en-US" sz="3300" b="1" dirty="0">
                <a:solidFill>
                  <a:srgbClr val="0070C0"/>
                </a:solidFill>
              </a:rPr>
              <a:t>in </a:t>
            </a:r>
            <a:r>
              <a:rPr lang="en-US" sz="3300" b="1" dirty="0" smtClean="0">
                <a:solidFill>
                  <a:srgbClr val="0070C0"/>
                </a:solidFill>
              </a:rPr>
              <a:t>Canada</a:t>
            </a:r>
            <a:endParaRPr lang="en-US" sz="3300" b="1" dirty="0">
              <a:solidFill>
                <a:srgbClr val="0070C0"/>
              </a:solidFill>
            </a:endParaRPr>
          </a:p>
          <a:p>
            <a:pPr>
              <a:lnSpc>
                <a:spcPct val="150000"/>
              </a:lnSpc>
            </a:pPr>
            <a:r>
              <a:rPr lang="en-US" sz="3300" b="1" dirty="0">
                <a:solidFill>
                  <a:srgbClr val="0070C0"/>
                </a:solidFill>
              </a:rPr>
              <a:t>1968- </a:t>
            </a:r>
            <a:r>
              <a:rPr lang="en-US" sz="3300" b="1" dirty="0" smtClean="0">
                <a:solidFill>
                  <a:srgbClr val="0070C0"/>
                </a:solidFill>
              </a:rPr>
              <a:t>the </a:t>
            </a:r>
            <a:r>
              <a:rPr lang="en-US" sz="3300" b="1" dirty="0">
                <a:solidFill>
                  <a:srgbClr val="0070C0"/>
                </a:solidFill>
              </a:rPr>
              <a:t>big </a:t>
            </a:r>
            <a:r>
              <a:rPr lang="en-US" sz="3300" b="1" dirty="0" err="1" smtClean="0">
                <a:solidFill>
                  <a:srgbClr val="0070C0"/>
                </a:solidFill>
              </a:rPr>
              <a:t>Macburger</a:t>
            </a:r>
            <a:r>
              <a:rPr lang="en-US" sz="3300" b="1" dirty="0" smtClean="0">
                <a:solidFill>
                  <a:srgbClr val="0070C0"/>
                </a:solidFill>
              </a:rPr>
              <a:t> </a:t>
            </a:r>
            <a:r>
              <a:rPr lang="en-US" sz="3300" b="1" dirty="0">
                <a:solidFill>
                  <a:srgbClr val="0070C0"/>
                </a:solidFill>
              </a:rPr>
              <a:t>was introduced</a:t>
            </a:r>
          </a:p>
          <a:p>
            <a:pPr>
              <a:lnSpc>
                <a:spcPct val="150000"/>
              </a:lnSpc>
            </a:pPr>
            <a:r>
              <a:rPr lang="en-US" sz="3300" b="1" dirty="0" smtClean="0">
                <a:solidFill>
                  <a:srgbClr val="0070C0"/>
                </a:solidFill>
              </a:rPr>
              <a:t>1969- </a:t>
            </a:r>
            <a:r>
              <a:rPr lang="en-US" sz="3300" b="1" dirty="0" err="1" smtClean="0">
                <a:solidFill>
                  <a:srgbClr val="0070C0"/>
                </a:solidFill>
              </a:rPr>
              <a:t>Mcdonalds</a:t>
            </a:r>
            <a:r>
              <a:rPr lang="en-US" sz="3300" b="1" dirty="0" smtClean="0">
                <a:solidFill>
                  <a:srgbClr val="0070C0"/>
                </a:solidFill>
              </a:rPr>
              <a:t> </a:t>
            </a:r>
            <a:r>
              <a:rPr lang="en-US" sz="3300" b="1" dirty="0">
                <a:solidFill>
                  <a:srgbClr val="0070C0"/>
                </a:solidFill>
              </a:rPr>
              <a:t>underwent a major </a:t>
            </a:r>
            <a:r>
              <a:rPr lang="en-US" sz="3300" b="1" dirty="0" smtClean="0">
                <a:solidFill>
                  <a:srgbClr val="0070C0"/>
                </a:solidFill>
              </a:rPr>
              <a:t>change, more </a:t>
            </a:r>
            <a:r>
              <a:rPr lang="en-US" sz="3300" b="1" dirty="0">
                <a:solidFill>
                  <a:srgbClr val="0070C0"/>
                </a:solidFill>
              </a:rPr>
              <a:t>emphasis was given on the </a:t>
            </a:r>
            <a:r>
              <a:rPr lang="en-US" sz="3300" b="1" dirty="0" smtClean="0">
                <a:solidFill>
                  <a:srgbClr val="0070C0"/>
                </a:solidFill>
              </a:rPr>
              <a:t>golden arches</a:t>
            </a:r>
            <a:endParaRPr lang="en-US" sz="3300" b="1" dirty="0">
              <a:solidFill>
                <a:srgbClr val="0070C0"/>
              </a:solidFill>
            </a:endParaRPr>
          </a:p>
          <a:p>
            <a:pPr>
              <a:lnSpc>
                <a:spcPct val="150000"/>
              </a:lnSpc>
            </a:pPr>
            <a:r>
              <a:rPr lang="en-US" sz="3300" b="1" dirty="0" smtClean="0">
                <a:solidFill>
                  <a:srgbClr val="0070C0"/>
                </a:solidFill>
              </a:rPr>
              <a:t>1979- Happy </a:t>
            </a:r>
            <a:r>
              <a:rPr lang="en-US" sz="3300" b="1" dirty="0">
                <a:solidFill>
                  <a:srgbClr val="0070C0"/>
                </a:solidFill>
              </a:rPr>
              <a:t>meals were </a:t>
            </a:r>
            <a:r>
              <a:rPr lang="en-US" sz="3300" b="1" dirty="0" smtClean="0">
                <a:solidFill>
                  <a:srgbClr val="0070C0"/>
                </a:solidFill>
              </a:rPr>
              <a:t>introduced</a:t>
            </a:r>
            <a:endParaRPr lang="en-US" sz="3300" b="1" dirty="0">
              <a:solidFill>
                <a:srgbClr val="0070C0"/>
              </a:solidFill>
            </a:endParaRPr>
          </a:p>
          <a:p>
            <a:pPr>
              <a:lnSpc>
                <a:spcPct val="150000"/>
              </a:lnSpc>
            </a:pPr>
            <a:r>
              <a:rPr lang="en-US" sz="3300" b="1" dirty="0" smtClean="0">
                <a:solidFill>
                  <a:srgbClr val="0070C0"/>
                </a:solidFill>
              </a:rPr>
              <a:t>1983- </a:t>
            </a:r>
            <a:r>
              <a:rPr lang="en-US" sz="3300" b="1" dirty="0" err="1" smtClean="0">
                <a:solidFill>
                  <a:srgbClr val="0070C0"/>
                </a:solidFill>
              </a:rPr>
              <a:t>Mcdonald’s</a:t>
            </a:r>
            <a:r>
              <a:rPr lang="en-US" sz="3300" b="1" dirty="0" smtClean="0">
                <a:solidFill>
                  <a:srgbClr val="0070C0"/>
                </a:solidFill>
              </a:rPr>
              <a:t> restaurants were opened </a:t>
            </a:r>
            <a:r>
              <a:rPr lang="en-US" sz="3300" b="1" dirty="0">
                <a:solidFill>
                  <a:srgbClr val="0070C0"/>
                </a:solidFill>
              </a:rPr>
              <a:t>in 32 countries</a:t>
            </a:r>
          </a:p>
          <a:p>
            <a:endParaRPr lang="en-US" dirty="0"/>
          </a:p>
          <a:p>
            <a:endParaRPr lang="en-US" dirty="0"/>
          </a:p>
        </p:txBody>
      </p:sp>
      <p:pic>
        <p:nvPicPr>
          <p:cNvPr id="16386" name="Picture 2" descr="http://www.coe.int/t/pace/campaign/stopviolence/NationalContacts_en-Canada-1.jpg"/>
          <p:cNvPicPr>
            <a:picLocks noChangeAspect="1" noChangeArrowheads="1"/>
          </p:cNvPicPr>
          <p:nvPr/>
        </p:nvPicPr>
        <p:blipFill>
          <a:blip r:embed="rId2" cstate="print"/>
          <a:srcRect/>
          <a:stretch>
            <a:fillRect/>
          </a:stretch>
        </p:blipFill>
        <p:spPr bwMode="auto">
          <a:xfrm rot="20588471">
            <a:off x="220823" y="323904"/>
            <a:ext cx="2514600" cy="1895476"/>
          </a:xfrm>
          <a:prstGeom prst="rect">
            <a:avLst/>
          </a:prstGeom>
          <a:noFill/>
        </p:spPr>
      </p:pic>
      <p:pic>
        <p:nvPicPr>
          <p:cNvPr id="5" name="Picture 2" descr="http://thesituationist.files.wordpress.com/2008/06/mcdonalds-logo.jpg"/>
          <p:cNvPicPr>
            <a:picLocks noChangeAspect="1" noChangeArrowheads="1"/>
          </p:cNvPicPr>
          <p:nvPr/>
        </p:nvPicPr>
        <p:blipFill>
          <a:blip r:embed="rId3" cstate="print"/>
          <a:srcRect/>
          <a:stretch>
            <a:fillRect/>
          </a:stretch>
        </p:blipFill>
        <p:spPr bwMode="auto">
          <a:xfrm rot="617917">
            <a:off x="968337" y="914413"/>
            <a:ext cx="914400" cy="685800"/>
          </a:xfrm>
          <a:prstGeom prst="rect">
            <a:avLst/>
          </a:prstGeom>
          <a:noFill/>
        </p:spPr>
      </p:pic>
      <p:sp>
        <p:nvSpPr>
          <p:cNvPr id="16388" name="AutoShape 4" descr="http://images.businessweek.com/ss/09/07/0722_innovative_burgers/image/003_bigmac.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images.businessweek.com/ss/09/07/0722_innovative_burgers/image/003_bigmac.jpg"/>
          <p:cNvPicPr>
            <a:picLocks noChangeAspect="1" noChangeArrowheads="1"/>
          </p:cNvPicPr>
          <p:nvPr/>
        </p:nvPicPr>
        <p:blipFill>
          <a:blip r:embed="rId4"/>
          <a:srcRect/>
          <a:stretch>
            <a:fillRect/>
          </a:stretch>
        </p:blipFill>
        <p:spPr bwMode="auto">
          <a:xfrm rot="759512">
            <a:off x="307703" y="2285400"/>
            <a:ext cx="2518189" cy="1839889"/>
          </a:xfrm>
          <a:prstGeom prst="rect">
            <a:avLst/>
          </a:prstGeom>
          <a:noFill/>
        </p:spPr>
      </p:pic>
      <p:pic>
        <p:nvPicPr>
          <p:cNvPr id="16392" name="Picture 8" descr="http://justelite.net/wp-content/uploads/2007/10/72931.jpg"/>
          <p:cNvPicPr>
            <a:picLocks noChangeAspect="1" noChangeArrowheads="1"/>
          </p:cNvPicPr>
          <p:nvPr/>
        </p:nvPicPr>
        <p:blipFill>
          <a:blip r:embed="rId5"/>
          <a:srcRect/>
          <a:stretch>
            <a:fillRect/>
          </a:stretch>
        </p:blipFill>
        <p:spPr bwMode="auto">
          <a:xfrm rot="20762504">
            <a:off x="431523" y="4457922"/>
            <a:ext cx="2455918" cy="19831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324600" cy="6858000"/>
          </a:xfrm>
        </p:spPr>
        <p:txBody>
          <a:bodyPr>
            <a:normAutofit fontScale="85000" lnSpcReduction="10000"/>
          </a:bodyPr>
          <a:lstStyle/>
          <a:p>
            <a:pPr>
              <a:lnSpc>
                <a:spcPct val="160000"/>
              </a:lnSpc>
            </a:pPr>
            <a:r>
              <a:rPr lang="en-US" b="1" dirty="0" smtClean="0">
                <a:solidFill>
                  <a:srgbClr val="FF6600"/>
                </a:solidFill>
              </a:rPr>
              <a:t>1984-Ray Kroc, the </a:t>
            </a:r>
            <a:r>
              <a:rPr lang="en-US" b="1" dirty="0">
                <a:solidFill>
                  <a:srgbClr val="FF6600"/>
                </a:solidFill>
              </a:rPr>
              <a:t>founder and the chairman of </a:t>
            </a:r>
            <a:r>
              <a:rPr lang="en-US" b="1" dirty="0" err="1" smtClean="0">
                <a:solidFill>
                  <a:srgbClr val="FF6600"/>
                </a:solidFill>
              </a:rPr>
              <a:t>Mcdonalds</a:t>
            </a:r>
            <a:r>
              <a:rPr lang="en-US" b="1" dirty="0" smtClean="0">
                <a:solidFill>
                  <a:srgbClr val="FF6600"/>
                </a:solidFill>
              </a:rPr>
              <a:t> </a:t>
            </a:r>
            <a:r>
              <a:rPr lang="en-US" b="1" dirty="0">
                <a:solidFill>
                  <a:srgbClr val="FF6600"/>
                </a:solidFill>
              </a:rPr>
              <a:t>died</a:t>
            </a:r>
            <a:r>
              <a:rPr lang="en-US" b="1" dirty="0" smtClean="0">
                <a:solidFill>
                  <a:srgbClr val="FF6600"/>
                </a:solidFill>
              </a:rPr>
              <a:t>, and </a:t>
            </a:r>
            <a:r>
              <a:rPr lang="en-US" b="1" dirty="0">
                <a:solidFill>
                  <a:srgbClr val="FF6600"/>
                </a:solidFill>
              </a:rPr>
              <a:t>in the same year they introduced a new </a:t>
            </a:r>
            <a:r>
              <a:rPr lang="en-US" b="1" dirty="0" smtClean="0">
                <a:solidFill>
                  <a:srgbClr val="FF6600"/>
                </a:solidFill>
              </a:rPr>
              <a:t>theme </a:t>
            </a:r>
            <a:r>
              <a:rPr lang="en-US" b="1" dirty="0" err="1">
                <a:solidFill>
                  <a:srgbClr val="FF6600"/>
                </a:solidFill>
              </a:rPr>
              <a:t>i.e</a:t>
            </a:r>
            <a:r>
              <a:rPr lang="en-US" b="1" dirty="0">
                <a:solidFill>
                  <a:srgbClr val="FF6600"/>
                </a:solidFill>
              </a:rPr>
              <a:t> it’s a good time for a great taste at </a:t>
            </a:r>
            <a:r>
              <a:rPr lang="en-US" b="1" dirty="0" err="1" smtClean="0">
                <a:solidFill>
                  <a:srgbClr val="FF6600"/>
                </a:solidFill>
              </a:rPr>
              <a:t>Mcdonalds</a:t>
            </a:r>
            <a:endParaRPr lang="en-US" b="1" dirty="0">
              <a:solidFill>
                <a:srgbClr val="FF6600"/>
              </a:solidFill>
            </a:endParaRPr>
          </a:p>
          <a:p>
            <a:pPr>
              <a:lnSpc>
                <a:spcPct val="160000"/>
              </a:lnSpc>
            </a:pPr>
            <a:r>
              <a:rPr lang="en-US" b="1" dirty="0" smtClean="0">
                <a:solidFill>
                  <a:srgbClr val="FF6600"/>
                </a:solidFill>
              </a:rPr>
              <a:t>1987- fresh </a:t>
            </a:r>
            <a:r>
              <a:rPr lang="en-US" b="1" dirty="0">
                <a:solidFill>
                  <a:srgbClr val="FF6600"/>
                </a:solidFill>
              </a:rPr>
              <a:t>salads were introduced by </a:t>
            </a:r>
            <a:r>
              <a:rPr lang="en-US" b="1" dirty="0" err="1" smtClean="0">
                <a:solidFill>
                  <a:srgbClr val="FF6600"/>
                </a:solidFill>
              </a:rPr>
              <a:t>Mcdonalds</a:t>
            </a:r>
            <a:r>
              <a:rPr lang="en-US" b="1" dirty="0" smtClean="0">
                <a:solidFill>
                  <a:srgbClr val="FF6600"/>
                </a:solidFill>
              </a:rPr>
              <a:t> </a:t>
            </a:r>
            <a:r>
              <a:rPr lang="en-US" b="1" dirty="0">
                <a:solidFill>
                  <a:srgbClr val="FF6600"/>
                </a:solidFill>
              </a:rPr>
              <a:t>for diet conscious </a:t>
            </a:r>
            <a:r>
              <a:rPr lang="en-US" b="1" dirty="0" smtClean="0">
                <a:solidFill>
                  <a:srgbClr val="FF6600"/>
                </a:solidFill>
              </a:rPr>
              <a:t>people</a:t>
            </a:r>
            <a:endParaRPr lang="en-US" b="1" dirty="0">
              <a:solidFill>
                <a:srgbClr val="FF6600"/>
              </a:solidFill>
            </a:endParaRPr>
          </a:p>
          <a:p>
            <a:pPr>
              <a:lnSpc>
                <a:spcPct val="160000"/>
              </a:lnSpc>
            </a:pPr>
            <a:r>
              <a:rPr lang="en-US" b="1" dirty="0" smtClean="0">
                <a:solidFill>
                  <a:srgbClr val="FF6600"/>
                </a:solidFill>
              </a:rPr>
              <a:t>1996- Mcdonalds.com </a:t>
            </a:r>
            <a:r>
              <a:rPr lang="en-US" b="1" dirty="0">
                <a:solidFill>
                  <a:srgbClr val="FF6600"/>
                </a:solidFill>
              </a:rPr>
              <a:t>was </a:t>
            </a:r>
            <a:r>
              <a:rPr lang="en-US" b="1" dirty="0" smtClean="0">
                <a:solidFill>
                  <a:srgbClr val="FF6600"/>
                </a:solidFill>
              </a:rPr>
              <a:t>launched</a:t>
            </a:r>
            <a:endParaRPr lang="en-US" b="1" dirty="0">
              <a:solidFill>
                <a:srgbClr val="FF6600"/>
              </a:solidFill>
            </a:endParaRPr>
          </a:p>
          <a:p>
            <a:pPr>
              <a:lnSpc>
                <a:spcPct val="160000"/>
              </a:lnSpc>
            </a:pPr>
            <a:r>
              <a:rPr lang="en-US" b="1" dirty="0" smtClean="0">
                <a:solidFill>
                  <a:srgbClr val="FF6600"/>
                </a:solidFill>
              </a:rPr>
              <a:t>1997- a </a:t>
            </a:r>
            <a:r>
              <a:rPr lang="en-US" b="1" dirty="0">
                <a:solidFill>
                  <a:srgbClr val="FF6600"/>
                </a:solidFill>
              </a:rPr>
              <a:t>new theme was added </a:t>
            </a:r>
            <a:r>
              <a:rPr lang="en-US" b="1" dirty="0" err="1">
                <a:solidFill>
                  <a:srgbClr val="FF6600"/>
                </a:solidFill>
              </a:rPr>
              <a:t>i.e</a:t>
            </a:r>
            <a:r>
              <a:rPr lang="en-US" b="1" dirty="0">
                <a:solidFill>
                  <a:srgbClr val="FF6600"/>
                </a:solidFill>
              </a:rPr>
              <a:t> did somebody say </a:t>
            </a:r>
            <a:r>
              <a:rPr lang="en-US" b="1" dirty="0" err="1" smtClean="0">
                <a:solidFill>
                  <a:srgbClr val="FF6600"/>
                </a:solidFill>
              </a:rPr>
              <a:t>Mcdonalds</a:t>
            </a:r>
            <a:endParaRPr lang="en-US" b="1" dirty="0">
              <a:solidFill>
                <a:srgbClr val="FF6600"/>
              </a:solidFill>
            </a:endParaRPr>
          </a:p>
          <a:p>
            <a:endParaRPr lang="en-US" dirty="0"/>
          </a:p>
          <a:p>
            <a:pPr>
              <a:buNone/>
            </a:pPr>
            <a:endParaRPr lang="en-US" dirty="0"/>
          </a:p>
        </p:txBody>
      </p:sp>
      <p:pic>
        <p:nvPicPr>
          <p:cNvPr id="17410" name="Picture 2" descr="http://images.usatoday.com/money/_photos/2006/04/18/asian-salad.jpg"/>
          <p:cNvPicPr>
            <a:picLocks noChangeAspect="1" noChangeArrowheads="1"/>
          </p:cNvPicPr>
          <p:nvPr/>
        </p:nvPicPr>
        <p:blipFill>
          <a:blip r:embed="rId2"/>
          <a:srcRect/>
          <a:stretch>
            <a:fillRect/>
          </a:stretch>
        </p:blipFill>
        <p:spPr bwMode="auto">
          <a:xfrm rot="20818370">
            <a:off x="6495616" y="394622"/>
            <a:ext cx="2333625" cy="2019301"/>
          </a:xfrm>
          <a:prstGeom prst="rect">
            <a:avLst/>
          </a:prstGeom>
          <a:noFill/>
        </p:spPr>
      </p:pic>
      <p:pic>
        <p:nvPicPr>
          <p:cNvPr id="17412" name="Picture 4" descr="http://web.wm.edu/amst/370/2004/sp4/somebody.gif"/>
          <p:cNvPicPr>
            <a:picLocks noChangeAspect="1" noChangeArrowheads="1"/>
          </p:cNvPicPr>
          <p:nvPr/>
        </p:nvPicPr>
        <p:blipFill>
          <a:blip r:embed="rId3"/>
          <a:srcRect/>
          <a:stretch>
            <a:fillRect/>
          </a:stretch>
        </p:blipFill>
        <p:spPr bwMode="auto">
          <a:xfrm rot="20959205">
            <a:off x="6282818" y="5144638"/>
            <a:ext cx="2198951" cy="1399334"/>
          </a:xfrm>
          <a:prstGeom prst="rect">
            <a:avLst/>
          </a:prstGeom>
          <a:noFill/>
        </p:spPr>
      </p:pic>
      <p:pic>
        <p:nvPicPr>
          <p:cNvPr id="17414" name="Picture 6" descr="http://3.bp.blogspot.com/_z2pg1aF10oY/ShirkGW0FJI/AAAAAAAAAIU/fAfswBhKufc/s400/mcdonalds.jpg"/>
          <p:cNvPicPr>
            <a:picLocks noChangeAspect="1" noChangeArrowheads="1"/>
          </p:cNvPicPr>
          <p:nvPr/>
        </p:nvPicPr>
        <p:blipFill>
          <a:blip r:embed="rId4"/>
          <a:srcRect/>
          <a:stretch>
            <a:fillRect/>
          </a:stretch>
        </p:blipFill>
        <p:spPr bwMode="auto">
          <a:xfrm rot="853285">
            <a:off x="6248400" y="2819400"/>
            <a:ext cx="2579441" cy="20764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3600" cy="6858000"/>
          </a:xfrm>
        </p:spPr>
        <p:txBody>
          <a:bodyPr>
            <a:normAutofit lnSpcReduction="10000"/>
          </a:bodyPr>
          <a:lstStyle/>
          <a:p>
            <a:pPr>
              <a:lnSpc>
                <a:spcPct val="150000"/>
              </a:lnSpc>
            </a:pPr>
            <a:r>
              <a:rPr lang="en-US" dirty="0" smtClean="0">
                <a:solidFill>
                  <a:srgbClr val="008000"/>
                </a:solidFill>
              </a:rPr>
              <a:t>2003- </a:t>
            </a:r>
            <a:r>
              <a:rPr lang="en-US" dirty="0" err="1" smtClean="0">
                <a:solidFill>
                  <a:srgbClr val="008000"/>
                </a:solidFill>
              </a:rPr>
              <a:t>Mcdonalds</a:t>
            </a:r>
            <a:r>
              <a:rPr lang="en-US" dirty="0" smtClean="0">
                <a:solidFill>
                  <a:srgbClr val="008000"/>
                </a:solidFill>
              </a:rPr>
              <a:t> </a:t>
            </a:r>
            <a:r>
              <a:rPr lang="en-US" dirty="0">
                <a:solidFill>
                  <a:srgbClr val="008000"/>
                </a:solidFill>
              </a:rPr>
              <a:t>premium salads were introduced</a:t>
            </a:r>
            <a:r>
              <a:rPr lang="en-US" dirty="0" smtClean="0">
                <a:solidFill>
                  <a:srgbClr val="008000"/>
                </a:solidFill>
              </a:rPr>
              <a:t>, and </a:t>
            </a:r>
            <a:r>
              <a:rPr lang="en-US" dirty="0">
                <a:solidFill>
                  <a:srgbClr val="008000"/>
                </a:solidFill>
              </a:rPr>
              <a:t>new </a:t>
            </a:r>
            <a:r>
              <a:rPr lang="en-US" dirty="0" smtClean="0">
                <a:solidFill>
                  <a:srgbClr val="008000"/>
                </a:solidFill>
              </a:rPr>
              <a:t>theme </a:t>
            </a:r>
            <a:r>
              <a:rPr lang="en-US" dirty="0" err="1" smtClean="0">
                <a:solidFill>
                  <a:srgbClr val="008000"/>
                </a:solidFill>
              </a:rPr>
              <a:t>i.e</a:t>
            </a:r>
            <a:r>
              <a:rPr lang="en-US" dirty="0" smtClean="0">
                <a:solidFill>
                  <a:srgbClr val="008000"/>
                </a:solidFill>
              </a:rPr>
              <a:t>, I’m </a:t>
            </a:r>
            <a:r>
              <a:rPr lang="en-US" dirty="0" err="1" smtClean="0">
                <a:solidFill>
                  <a:srgbClr val="008000"/>
                </a:solidFill>
              </a:rPr>
              <a:t>lovin</a:t>
            </a:r>
            <a:r>
              <a:rPr lang="en-US" dirty="0" smtClean="0">
                <a:solidFill>
                  <a:srgbClr val="008000"/>
                </a:solidFill>
              </a:rPr>
              <a:t>’ </a:t>
            </a:r>
            <a:r>
              <a:rPr lang="en-US" dirty="0">
                <a:solidFill>
                  <a:srgbClr val="008000"/>
                </a:solidFill>
              </a:rPr>
              <a:t>it</a:t>
            </a:r>
          </a:p>
          <a:p>
            <a:pPr>
              <a:lnSpc>
                <a:spcPct val="150000"/>
              </a:lnSpc>
            </a:pPr>
            <a:endParaRPr lang="en-US" dirty="0">
              <a:solidFill>
                <a:srgbClr val="008000"/>
              </a:solidFill>
            </a:endParaRPr>
          </a:p>
          <a:p>
            <a:pPr>
              <a:lnSpc>
                <a:spcPct val="150000"/>
              </a:lnSpc>
            </a:pPr>
            <a:r>
              <a:rPr lang="en-US" dirty="0" smtClean="0">
                <a:solidFill>
                  <a:srgbClr val="008000"/>
                </a:solidFill>
              </a:rPr>
              <a:t>2006- snack </a:t>
            </a:r>
            <a:r>
              <a:rPr lang="en-US" dirty="0">
                <a:solidFill>
                  <a:srgbClr val="008000"/>
                </a:solidFill>
              </a:rPr>
              <a:t>wraps were introduced by </a:t>
            </a:r>
            <a:r>
              <a:rPr lang="en-US" dirty="0" err="1" smtClean="0">
                <a:solidFill>
                  <a:srgbClr val="008000"/>
                </a:solidFill>
              </a:rPr>
              <a:t>Mcdonalds</a:t>
            </a:r>
            <a:endParaRPr lang="en-US" dirty="0">
              <a:solidFill>
                <a:srgbClr val="008000"/>
              </a:solidFill>
            </a:endParaRPr>
          </a:p>
          <a:p>
            <a:pPr>
              <a:lnSpc>
                <a:spcPct val="150000"/>
              </a:lnSpc>
            </a:pPr>
            <a:endParaRPr lang="en-US" dirty="0">
              <a:solidFill>
                <a:srgbClr val="008000"/>
              </a:solidFill>
            </a:endParaRPr>
          </a:p>
          <a:p>
            <a:pPr>
              <a:lnSpc>
                <a:spcPct val="150000"/>
              </a:lnSpc>
            </a:pPr>
            <a:r>
              <a:rPr lang="en-US" dirty="0">
                <a:solidFill>
                  <a:srgbClr val="008000"/>
                </a:solidFill>
              </a:rPr>
              <a:t>2007-new packaging by </a:t>
            </a:r>
            <a:r>
              <a:rPr lang="en-US" dirty="0" err="1" smtClean="0">
                <a:solidFill>
                  <a:srgbClr val="008000"/>
                </a:solidFill>
              </a:rPr>
              <a:t>Mcdonalds</a:t>
            </a:r>
            <a:endParaRPr lang="en-US" dirty="0">
              <a:solidFill>
                <a:srgbClr val="008000"/>
              </a:solidFill>
            </a:endParaRPr>
          </a:p>
          <a:p>
            <a:endParaRPr lang="en-US" dirty="0"/>
          </a:p>
        </p:txBody>
      </p:sp>
      <p:pic>
        <p:nvPicPr>
          <p:cNvPr id="18434" name="Picture 2" descr="http://th00.deviantart.net/fs7/300W/i/2005/246/c/d/I__m_Lovin___It__by_El_Cid_84.jpg"/>
          <p:cNvPicPr>
            <a:picLocks noChangeAspect="1" noChangeArrowheads="1"/>
          </p:cNvPicPr>
          <p:nvPr/>
        </p:nvPicPr>
        <p:blipFill>
          <a:blip r:embed="rId2"/>
          <a:srcRect/>
          <a:stretch>
            <a:fillRect/>
          </a:stretch>
        </p:blipFill>
        <p:spPr bwMode="auto">
          <a:xfrm rot="539890">
            <a:off x="6639154" y="157234"/>
            <a:ext cx="2187320" cy="2245649"/>
          </a:xfrm>
          <a:prstGeom prst="rect">
            <a:avLst/>
          </a:prstGeom>
          <a:noFill/>
        </p:spPr>
      </p:pic>
      <p:pic>
        <p:nvPicPr>
          <p:cNvPr id="18436" name="Picture 4" descr="http://mcdepk.com/HoneyMustardSnackWrap/images/hmsnackwrap_03.gif"/>
          <p:cNvPicPr>
            <a:picLocks noChangeAspect="1" noChangeArrowheads="1"/>
          </p:cNvPicPr>
          <p:nvPr/>
        </p:nvPicPr>
        <p:blipFill>
          <a:blip r:embed="rId3"/>
          <a:srcRect/>
          <a:stretch>
            <a:fillRect/>
          </a:stretch>
        </p:blipFill>
        <p:spPr bwMode="auto">
          <a:xfrm rot="21325023">
            <a:off x="5115500" y="217431"/>
            <a:ext cx="1716961" cy="2228850"/>
          </a:xfrm>
          <a:prstGeom prst="rect">
            <a:avLst/>
          </a:prstGeom>
          <a:noFill/>
        </p:spPr>
      </p:pic>
      <p:pic>
        <p:nvPicPr>
          <p:cNvPr id="18438" name="Picture 6" descr="http://www.junkfoodnews.net/MCDONALD-PACKAGING.jpg"/>
          <p:cNvPicPr>
            <a:picLocks noChangeAspect="1" noChangeArrowheads="1"/>
          </p:cNvPicPr>
          <p:nvPr/>
        </p:nvPicPr>
        <p:blipFill>
          <a:blip r:embed="rId4"/>
          <a:srcRect/>
          <a:stretch>
            <a:fillRect/>
          </a:stretch>
        </p:blipFill>
        <p:spPr bwMode="auto">
          <a:xfrm rot="962338">
            <a:off x="4953000" y="3276600"/>
            <a:ext cx="2514600" cy="1546480"/>
          </a:xfrm>
          <a:prstGeom prst="rect">
            <a:avLst/>
          </a:prstGeom>
          <a:noFill/>
        </p:spPr>
      </p:pic>
      <p:pic>
        <p:nvPicPr>
          <p:cNvPr id="18440" name="Picture 8" descr="http://graphics8.nytimes.com/images/2005/10/25/business/food.583.1.jpg"/>
          <p:cNvPicPr>
            <a:picLocks noChangeAspect="1" noChangeArrowheads="1"/>
          </p:cNvPicPr>
          <p:nvPr/>
        </p:nvPicPr>
        <p:blipFill>
          <a:blip r:embed="rId5"/>
          <a:srcRect/>
          <a:stretch>
            <a:fillRect/>
          </a:stretch>
        </p:blipFill>
        <p:spPr bwMode="auto">
          <a:xfrm rot="20838371">
            <a:off x="4687774" y="5063670"/>
            <a:ext cx="3429000" cy="1435122"/>
          </a:xfrm>
          <a:prstGeom prst="rect">
            <a:avLst/>
          </a:prstGeom>
          <a:noFill/>
        </p:spPr>
      </p:pic>
      <p:pic>
        <p:nvPicPr>
          <p:cNvPr id="18442" name="Picture 10" descr="http://foodfacts.info/blog/uploaded_images/mcdonalds-pkg-fries.jpg"/>
          <p:cNvPicPr>
            <a:picLocks noChangeAspect="1" noChangeArrowheads="1"/>
          </p:cNvPicPr>
          <p:nvPr/>
        </p:nvPicPr>
        <p:blipFill>
          <a:blip r:embed="rId6"/>
          <a:srcRect/>
          <a:stretch>
            <a:fillRect/>
          </a:stretch>
        </p:blipFill>
        <p:spPr bwMode="auto">
          <a:xfrm rot="834590">
            <a:off x="7865881" y="3377141"/>
            <a:ext cx="1066800" cy="1888236"/>
          </a:xfrm>
          <a:prstGeom prst="rect">
            <a:avLst/>
          </a:prstGeom>
          <a:noFill/>
        </p:spPr>
      </p:pic>
      <p:sp>
        <p:nvSpPr>
          <p:cNvPr id="18444" name="AutoShape 12" descr="http://mydigitalwhiteboard.files.wordpress.com/2008/11/mcdonalds_packaging_from_lifestyles_to_food-quality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6" name="Picture 14" descr="http://mydigitalwhiteboard.files.wordpress.com/2008/11/mcdonalds_packaging_from_lifestyles_to_food-quality1.jpg"/>
          <p:cNvPicPr>
            <a:picLocks noChangeAspect="1" noChangeArrowheads="1"/>
          </p:cNvPicPr>
          <p:nvPr/>
        </p:nvPicPr>
        <p:blipFill>
          <a:blip r:embed="rId7" cstate="print"/>
          <a:srcRect/>
          <a:stretch>
            <a:fillRect/>
          </a:stretch>
        </p:blipFill>
        <p:spPr bwMode="auto">
          <a:xfrm>
            <a:off x="37157596" y="-11506199"/>
            <a:ext cx="3152203" cy="19049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00B050"/>
                </a:solidFill>
              </a:rPr>
              <a:t>VISION	</a:t>
            </a:r>
            <a:endParaRPr lang="en-US" sz="7200" b="1" dirty="0">
              <a:solidFill>
                <a:srgbClr val="00B050"/>
              </a:solidFill>
            </a:endParaRPr>
          </a:p>
        </p:txBody>
      </p:sp>
      <p:sp>
        <p:nvSpPr>
          <p:cNvPr id="3" name="Content Placeholder 2"/>
          <p:cNvSpPr>
            <a:spLocks noGrp="1"/>
          </p:cNvSpPr>
          <p:nvPr>
            <p:ph idx="1"/>
          </p:nvPr>
        </p:nvSpPr>
        <p:spPr>
          <a:xfrm>
            <a:off x="457200" y="914400"/>
            <a:ext cx="8229600" cy="4525963"/>
          </a:xfrm>
        </p:spPr>
        <p:txBody>
          <a:bodyPr>
            <a:normAutofit/>
          </a:bodyPr>
          <a:lstStyle/>
          <a:p>
            <a:pPr>
              <a:buNone/>
            </a:pPr>
            <a:r>
              <a:rPr lang="en-US" dirty="0" smtClean="0">
                <a:solidFill>
                  <a:srgbClr val="0066CC"/>
                </a:solidFill>
              </a:rPr>
              <a:t>  </a:t>
            </a:r>
          </a:p>
          <a:p>
            <a:pPr>
              <a:buNone/>
            </a:pPr>
            <a:r>
              <a:rPr lang="en-US" sz="5400" dirty="0" smtClean="0">
                <a:solidFill>
                  <a:srgbClr val="0066CC"/>
                </a:solidFill>
              </a:rPr>
              <a:t>  ‘</a:t>
            </a:r>
            <a:r>
              <a:rPr lang="en-US" sz="5400" dirty="0">
                <a:solidFill>
                  <a:srgbClr val="0066CC"/>
                </a:solidFill>
              </a:rPr>
              <a:t>To be the best and leading </a:t>
            </a:r>
            <a:endParaRPr lang="en-US" sz="5400" dirty="0" smtClean="0">
              <a:solidFill>
                <a:srgbClr val="0066CC"/>
              </a:solidFill>
            </a:endParaRPr>
          </a:p>
          <a:p>
            <a:pPr>
              <a:buNone/>
            </a:pPr>
            <a:r>
              <a:rPr lang="en-US" sz="5400" dirty="0">
                <a:solidFill>
                  <a:srgbClr val="0066CC"/>
                </a:solidFill>
              </a:rPr>
              <a:t> </a:t>
            </a:r>
            <a:r>
              <a:rPr lang="en-US" sz="5400" dirty="0" smtClean="0">
                <a:solidFill>
                  <a:srgbClr val="0066CC"/>
                </a:solidFill>
              </a:rPr>
              <a:t>   fast </a:t>
            </a:r>
            <a:r>
              <a:rPr lang="en-US" sz="5400" dirty="0">
                <a:solidFill>
                  <a:srgbClr val="0066CC"/>
                </a:solidFill>
              </a:rPr>
              <a:t>food </a:t>
            </a:r>
            <a:r>
              <a:rPr lang="en-US" sz="5400" dirty="0" smtClean="0">
                <a:solidFill>
                  <a:srgbClr val="0066CC"/>
                </a:solidFill>
              </a:rPr>
              <a:t>provider around  </a:t>
            </a:r>
          </a:p>
          <a:p>
            <a:pPr>
              <a:buNone/>
            </a:pPr>
            <a:r>
              <a:rPr lang="en-US" sz="5400" dirty="0">
                <a:solidFill>
                  <a:srgbClr val="0066CC"/>
                </a:solidFill>
              </a:rPr>
              <a:t> </a:t>
            </a:r>
            <a:r>
              <a:rPr lang="en-US" sz="5400" dirty="0" smtClean="0">
                <a:solidFill>
                  <a:srgbClr val="0066CC"/>
                </a:solidFill>
              </a:rPr>
              <a:t>               the </a:t>
            </a:r>
            <a:r>
              <a:rPr lang="en-US" sz="5400" dirty="0">
                <a:solidFill>
                  <a:srgbClr val="0066CC"/>
                </a:solidFill>
              </a:rPr>
              <a:t>globe’ </a:t>
            </a:r>
          </a:p>
        </p:txBody>
      </p:sp>
      <p:pic>
        <p:nvPicPr>
          <p:cNvPr id="20482" name="Picture 2" descr="http://www.visamaster.co.in/images/vision1.jpg"/>
          <p:cNvPicPr>
            <a:picLocks noChangeAspect="1" noChangeArrowheads="1"/>
          </p:cNvPicPr>
          <p:nvPr/>
        </p:nvPicPr>
        <p:blipFill>
          <a:blip r:embed="rId2"/>
          <a:srcRect/>
          <a:stretch>
            <a:fillRect/>
          </a:stretch>
        </p:blipFill>
        <p:spPr bwMode="auto">
          <a:xfrm rot="20691556">
            <a:off x="349105" y="4477679"/>
            <a:ext cx="2438400" cy="1830277"/>
          </a:xfrm>
          <a:prstGeom prst="rect">
            <a:avLst/>
          </a:prstGeom>
          <a:noFill/>
        </p:spPr>
      </p:pic>
      <p:pic>
        <p:nvPicPr>
          <p:cNvPr id="20484" name="Picture 4" descr="http://blog.thisisbase.com/wp-content/fastfoodcoupon_full.jpg"/>
          <p:cNvPicPr>
            <a:picLocks noChangeAspect="1" noChangeArrowheads="1"/>
          </p:cNvPicPr>
          <p:nvPr/>
        </p:nvPicPr>
        <p:blipFill>
          <a:blip r:embed="rId3"/>
          <a:srcRect/>
          <a:stretch>
            <a:fillRect/>
          </a:stretch>
        </p:blipFill>
        <p:spPr bwMode="auto">
          <a:xfrm rot="717510">
            <a:off x="5983460" y="4078459"/>
            <a:ext cx="2171700" cy="2171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333399"/>
                </a:solidFill>
              </a:rPr>
              <a:t>MISSION</a:t>
            </a:r>
            <a:endParaRPr lang="en-US" sz="7200" b="1" dirty="0">
              <a:solidFill>
                <a:srgbClr val="333399"/>
              </a:solidFill>
            </a:endParaRPr>
          </a:p>
        </p:txBody>
      </p:sp>
      <p:sp>
        <p:nvSpPr>
          <p:cNvPr id="3" name="Content Placeholder 2"/>
          <p:cNvSpPr>
            <a:spLocks noGrp="1"/>
          </p:cNvSpPr>
          <p:nvPr>
            <p:ph idx="1"/>
          </p:nvPr>
        </p:nvSpPr>
        <p:spPr>
          <a:xfrm>
            <a:off x="457200" y="2332037"/>
            <a:ext cx="8229600" cy="4525963"/>
          </a:xfrm>
        </p:spPr>
        <p:txBody>
          <a:bodyPr/>
          <a:lstStyle/>
          <a:p>
            <a:pPr>
              <a:buNone/>
            </a:pPr>
            <a:r>
              <a:rPr lang="en-US" sz="4000" dirty="0">
                <a:solidFill>
                  <a:srgbClr val="FF6600"/>
                </a:solidFill>
              </a:rPr>
              <a:t>"McDonald's vision is to be the world's best quick service restaurant experience. Being the best means providing outstanding quality, service, cleanliness, and value, so that we make every customer in every restaurant smile."</a:t>
            </a:r>
          </a:p>
          <a:p>
            <a:endParaRPr lang="en-US" dirty="0"/>
          </a:p>
        </p:txBody>
      </p:sp>
      <p:pic>
        <p:nvPicPr>
          <p:cNvPr id="19458" name="Picture 2" descr="http://www.cyber-swift.com/img/Mission.gif"/>
          <p:cNvPicPr>
            <a:picLocks noChangeAspect="1" noChangeArrowheads="1"/>
          </p:cNvPicPr>
          <p:nvPr/>
        </p:nvPicPr>
        <p:blipFill>
          <a:blip r:embed="rId2"/>
          <a:srcRect/>
          <a:stretch>
            <a:fillRect/>
          </a:stretch>
        </p:blipFill>
        <p:spPr bwMode="auto">
          <a:xfrm rot="20693148">
            <a:off x="346867" y="410689"/>
            <a:ext cx="2218097" cy="1785895"/>
          </a:xfrm>
          <a:prstGeom prst="rect">
            <a:avLst/>
          </a:prstGeom>
          <a:noFill/>
        </p:spPr>
      </p:pic>
      <p:pic>
        <p:nvPicPr>
          <p:cNvPr id="19460" name="Picture 4" descr="http://www.astrouser.com/images/mission_4.jpg"/>
          <p:cNvPicPr>
            <a:picLocks noChangeAspect="1" noChangeArrowheads="1"/>
          </p:cNvPicPr>
          <p:nvPr/>
        </p:nvPicPr>
        <p:blipFill>
          <a:blip r:embed="rId3"/>
          <a:srcRect/>
          <a:stretch>
            <a:fillRect/>
          </a:stretch>
        </p:blipFill>
        <p:spPr bwMode="auto">
          <a:xfrm rot="1643997">
            <a:off x="6998899" y="258417"/>
            <a:ext cx="1610211" cy="19983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6000" b="1" dirty="0" smtClean="0">
                <a:solidFill>
                  <a:srgbClr val="996633"/>
                </a:solidFill>
              </a:rPr>
              <a:t>NUMBER OF STORES</a:t>
            </a:r>
            <a:endParaRPr lang="en-US" sz="6000" b="1" dirty="0">
              <a:solidFill>
                <a:srgbClr val="996633"/>
              </a:solidFill>
            </a:endParaRPr>
          </a:p>
        </p:txBody>
      </p:sp>
      <p:sp>
        <p:nvSpPr>
          <p:cNvPr id="3" name="Content Placeholder 2"/>
          <p:cNvSpPr>
            <a:spLocks noGrp="1"/>
          </p:cNvSpPr>
          <p:nvPr>
            <p:ph idx="1"/>
          </p:nvPr>
        </p:nvSpPr>
        <p:spPr>
          <a:xfrm>
            <a:off x="0" y="1447800"/>
            <a:ext cx="9144000" cy="5410200"/>
          </a:xfrm>
        </p:spPr>
        <p:txBody>
          <a:bodyPr>
            <a:normAutofit/>
          </a:bodyPr>
          <a:lstStyle/>
          <a:p>
            <a:r>
              <a:rPr lang="en-US" dirty="0">
                <a:solidFill>
                  <a:srgbClr val="002060"/>
                </a:solidFill>
              </a:rPr>
              <a:t>McDonald's Corporation is the world's largest chain of fast food restaurants, serving nearly 47 million customers daily through more than 31,000 restaurants in 119 countries worldwide</a:t>
            </a:r>
            <a:r>
              <a:rPr lang="en-US" dirty="0" smtClean="0">
                <a:solidFill>
                  <a:srgbClr val="002060"/>
                </a:solidFill>
              </a:rPr>
              <a:t>.</a:t>
            </a:r>
          </a:p>
          <a:p>
            <a:endParaRPr lang="en-US" dirty="0" smtClean="0">
              <a:solidFill>
                <a:srgbClr val="002060"/>
              </a:solidFill>
            </a:endParaRPr>
          </a:p>
          <a:p>
            <a:r>
              <a:rPr lang="en-US" dirty="0">
                <a:solidFill>
                  <a:srgbClr val="002060"/>
                </a:solidFill>
              </a:rPr>
              <a:t>Of the 31377 McDonald’s restaurants around the world, 20505 (65%) are operated by franchisees, 3966 (13%) are operated by affiliates, and 6906 (22%) are company-operated.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961</Words>
  <Application>Microsoft Office PowerPoint</Application>
  <PresentationFormat>On-screen Show (4:3)</PresentationFormat>
  <Paragraphs>134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HISTORY</vt:lpstr>
      <vt:lpstr>Slide 3</vt:lpstr>
      <vt:lpstr>Slide 4</vt:lpstr>
      <vt:lpstr>Slide 5</vt:lpstr>
      <vt:lpstr>Slide 6</vt:lpstr>
      <vt:lpstr>VISION </vt:lpstr>
      <vt:lpstr>MISSION</vt:lpstr>
      <vt:lpstr>NUMBER OF STORES</vt:lpstr>
      <vt:lpstr>NUMBER OF EMPLOYEES</vt:lpstr>
      <vt:lpstr>COMPETITIVE ADVANTAGE</vt:lpstr>
      <vt:lpstr>Slide 12</vt:lpstr>
      <vt:lpstr>MARKET SHARE</vt:lpstr>
      <vt:lpstr>Slide 14</vt:lpstr>
      <vt:lpstr>Slide 15</vt:lpstr>
      <vt:lpstr>Slide 16</vt:lpstr>
      <vt:lpstr>Slide 17</vt:lpstr>
      <vt:lpstr>Slide 18</vt:lpstr>
      <vt:lpstr>Slide 19</vt:lpstr>
      <vt:lpstr>PEST ANALYSIS</vt:lpstr>
      <vt:lpstr>Slide 21</vt:lpstr>
      <vt:lpstr>Slide 22</vt:lpstr>
      <vt:lpstr>Slide 23</vt:lpstr>
      <vt:lpstr>Slide 24</vt:lpstr>
      <vt:lpstr>Slide 25</vt:lpstr>
      <vt:lpstr>Porter’s Generic Strategies Analysis </vt:lpstr>
      <vt:lpstr>The Five Forces Model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abc</cp:lastModifiedBy>
  <cp:revision>33</cp:revision>
  <dcterms:created xsi:type="dcterms:W3CDTF">2009-11-02T15:18:13Z</dcterms:created>
  <dcterms:modified xsi:type="dcterms:W3CDTF">2009-11-02T20:53:37Z</dcterms:modified>
</cp:coreProperties>
</file>